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86" r:id="rId4"/>
    <p:sldId id="285" r:id="rId5"/>
    <p:sldId id="283" r:id="rId6"/>
    <p:sldId id="284" r:id="rId7"/>
    <p:sldId id="259" r:id="rId8"/>
    <p:sldId id="278" r:id="rId9"/>
    <p:sldId id="260" r:id="rId10"/>
    <p:sldId id="261" r:id="rId11"/>
    <p:sldId id="262" r:id="rId12"/>
    <p:sldId id="263" r:id="rId13"/>
    <p:sldId id="280" r:id="rId14"/>
    <p:sldId id="265" r:id="rId15"/>
    <p:sldId id="266" r:id="rId16"/>
    <p:sldId id="267" r:id="rId17"/>
    <p:sldId id="281" r:id="rId18"/>
    <p:sldId id="276" r:id="rId19"/>
    <p:sldId id="268" r:id="rId20"/>
    <p:sldId id="273" r:id="rId21"/>
    <p:sldId id="282" r:id="rId22"/>
    <p:sldId id="271" r:id="rId23"/>
    <p:sldId id="270" r:id="rId24"/>
    <p:sldId id="287" r:id="rId25"/>
    <p:sldId id="288" r:id="rId26"/>
    <p:sldId id="297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449" autoAdjust="0"/>
    <p:restoredTop sz="94378" autoAdjust="0"/>
  </p:normalViewPr>
  <p:slideViewPr>
    <p:cSldViewPr>
      <p:cViewPr>
        <p:scale>
          <a:sx n="100" d="100"/>
          <a:sy n="100" d="100"/>
        </p:scale>
        <p:origin x="-198" y="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ptop%20Christian\Desktop\St_Florian\Daten\Auswertung\Tabellen+Charts%20St_Florian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VEREXFO\wolbring\St_Florian\Tabellen+Charts%20St_Florian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VEREXFO\wolbring\St_Florian\Tabellen+Charts%20St_Florian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VEREXFO\wolbring\St_Florian\Tabellen+Charts%20St_Florian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Laptop%20Christian\Desktop\St_Florian\Daten\Auswertung\Tabellen+Charts%20St_Florian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Laptop%20Christian\Desktop\St_Florian\Daten\Auswertung\Tabellen+Charts%20St_Florian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aptop%20Christian\Desktop\St_Florian\Daten\Auswertung\Tabellen+Charts%20St_Florian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aptop%20Christian\Desktop\St_Florian\Daten\Auswertung\Tabellen+Charts%20St_Florian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VEREXFO\wolbring\St_Florian\Tabellen+Charts%20St_Floria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VEREXFO\wolbring\St_Florian\Tabellen+Charts%20St_Florian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Laptop%20Christian\Desktop\St_Florian\Daten\Auswertung\Tabellen+Charts%20St_Florian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VEREXFO\wolbring\St_Florian\Tabellen+Charts%20St_Florian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VEREXFO\wolbring\St_Florian\Tabellen+Charts%20St_Florian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VEREXFO\wolbring\St_Florian\Tabellen+Charts%20St_Floria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de-AT" sz="1600"/>
              <a:t>Beteiligung</a:t>
            </a:r>
          </a:p>
        </c:rich>
      </c:tx>
      <c:layout/>
      <c:overlay val="0"/>
    </c:title>
    <c:autoTitleDeleted val="0"/>
    <c:view3D>
      <c:rotX val="16"/>
      <c:hPercent val="71"/>
      <c:rotY val="19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0523756637606085E-2"/>
          <c:y val="0.1847827709103454"/>
          <c:w val="0.93895248672478782"/>
          <c:h val="0.50051174586030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Rücklauf!$B$3</c:f>
              <c:strCache>
                <c:ptCount val="1"/>
                <c:pt idx="0">
                  <c:v>Rücklauf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2.4419619433690778E-2"/>
                  <c:y val="2.1702385532198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Rücklauf!$A$4:$A$6</c:f>
              <c:strCache>
                <c:ptCount val="3"/>
                <c:pt idx="0">
                  <c:v>Haushalte</c:v>
                </c:pt>
                <c:pt idx="1">
                  <c:v>Landwirtschaften</c:v>
                </c:pt>
                <c:pt idx="2">
                  <c:v>Gewerbe</c:v>
                </c:pt>
              </c:strCache>
            </c:strRef>
          </c:cat>
          <c:val>
            <c:numRef>
              <c:f>Rücklauf!$B$4:$B$6</c:f>
              <c:numCache>
                <c:formatCode>General</c:formatCode>
                <c:ptCount val="3"/>
                <c:pt idx="0">
                  <c:v>370</c:v>
                </c:pt>
                <c:pt idx="1">
                  <c:v>28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Rücklauf!$C$3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1.526226214605678E-2"/>
                  <c:y val="-2.1702385532198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Rücklauf!$A$4:$A$6</c:f>
              <c:strCache>
                <c:ptCount val="3"/>
                <c:pt idx="0">
                  <c:v>Haushalte</c:v>
                </c:pt>
                <c:pt idx="1">
                  <c:v>Landwirtschaften</c:v>
                </c:pt>
                <c:pt idx="2">
                  <c:v>Gewerbe</c:v>
                </c:pt>
              </c:strCache>
            </c:strRef>
          </c:cat>
          <c:val>
            <c:numRef>
              <c:f>Rücklauf!$C$4:$C$6</c:f>
              <c:numCache>
                <c:formatCode>0.0%</c:formatCode>
                <c:ptCount val="3"/>
                <c:pt idx="0">
                  <c:v>0.15108207431604739</c:v>
                </c:pt>
                <c:pt idx="1">
                  <c:v>0.32558139534883773</c:v>
                </c:pt>
                <c:pt idx="2">
                  <c:v>7.0833333333333443E-2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398272"/>
        <c:axId val="28050176"/>
        <c:axId val="0"/>
      </c:bar3DChart>
      <c:catAx>
        <c:axId val="2539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2805017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8050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5398272"/>
        <c:crossesAt val="1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en-US" sz="2000">
                <a:latin typeface="Arial" pitchFamily="34" charset="0"/>
                <a:cs typeface="Arial" pitchFamily="34" charset="0"/>
              </a:rPr>
              <a:t>Anteil Energieträger [kWh/a]</a:t>
            </a:r>
          </a:p>
        </c:rich>
      </c:tx>
      <c:layout>
        <c:manualLayout>
          <c:xMode val="edge"/>
          <c:yMode val="edge"/>
          <c:x val="8.1406400490324854E-2"/>
          <c:y val="3.185352395284675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79634007529971E-2"/>
          <c:y val="0.28674107516093972"/>
          <c:w val="0.75824139742579544"/>
          <c:h val="0.61916687567929152"/>
        </c:manualLayout>
      </c:layout>
      <c:pie3DChart>
        <c:varyColors val="1"/>
        <c:ser>
          <c:idx val="0"/>
          <c:order val="0"/>
          <c:tx>
            <c:strRef>
              <c:f>Gewerbe!$B$3</c:f>
              <c:strCache>
                <c:ptCount val="1"/>
                <c:pt idx="0">
                  <c:v>Energie [kWh/a]</c:v>
                </c:pt>
              </c:strCache>
            </c:strRef>
          </c:tx>
          <c:dLbls>
            <c:dLbl>
              <c:idx val="1"/>
              <c:layout>
                <c:manualLayout>
                  <c:x val="7.5199194466333977E-3"/>
                  <c:y val="3.255162611821755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Gewerbe!$A$4:$A$6</c:f>
              <c:strCache>
                <c:ptCount val="3"/>
                <c:pt idx="0">
                  <c:v>Fossile</c:v>
                </c:pt>
                <c:pt idx="1">
                  <c:v>Atomare</c:v>
                </c:pt>
                <c:pt idx="2">
                  <c:v>Erneuerbare</c:v>
                </c:pt>
              </c:strCache>
            </c:strRef>
          </c:cat>
          <c:val>
            <c:numRef>
              <c:f>Gewerbe!$B$4:$B$6</c:f>
              <c:numCache>
                <c:formatCode>#,##0</c:formatCode>
                <c:ptCount val="3"/>
                <c:pt idx="0">
                  <c:v>56527180.189780295</c:v>
                </c:pt>
                <c:pt idx="1">
                  <c:v>198046.54137866478</c:v>
                </c:pt>
                <c:pt idx="2">
                  <c:v>26414933.672293447</c:v>
                </c:pt>
              </c:numCache>
            </c:numRef>
          </c:val>
        </c:ser>
        <c:ser>
          <c:idx val="1"/>
          <c:order val="1"/>
          <c:tx>
            <c:strRef>
              <c:f>Gewerbe!$C$3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Gewerbe!$A$4:$A$6</c:f>
              <c:strCache>
                <c:ptCount val="3"/>
                <c:pt idx="0">
                  <c:v>Fossile</c:v>
                </c:pt>
                <c:pt idx="1">
                  <c:v>Atomare</c:v>
                </c:pt>
                <c:pt idx="2">
                  <c:v>Erneuerbare</c:v>
                </c:pt>
              </c:strCache>
            </c:strRef>
          </c:cat>
          <c:val>
            <c:numRef>
              <c:f>Gewerbe!$C$4:$C$6</c:f>
              <c:numCache>
                <c:formatCode>#,##0.0</c:formatCode>
                <c:ptCount val="3"/>
                <c:pt idx="0">
                  <c:v>67.990186800000004</c:v>
                </c:pt>
                <c:pt idx="1">
                  <c:v>0.23820830000000018</c:v>
                </c:pt>
                <c:pt idx="2">
                  <c:v>31.771604799999999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.26767577961708888"/>
          <c:w val="0.92658545661500802"/>
          <c:h val="6.8314104171892001E-2"/>
        </c:manualLayout>
      </c:layout>
      <c:overlay val="0"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de-DE" sz="2000"/>
              <a:t>Bereiche Energieverbrauch [kWh/a]</a:t>
            </a:r>
          </a:p>
        </c:rich>
      </c:tx>
      <c:layout>
        <c:manualLayout>
          <c:xMode val="edge"/>
          <c:yMode val="edge"/>
          <c:x val="0.1274246786132863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Gewerbe!$B$12</c:f>
              <c:strCache>
                <c:ptCount val="1"/>
                <c:pt idx="0">
                  <c:v>Energie [kWh/a]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Gewerbe!$A$13:$A$15</c:f>
              <c:strCache>
                <c:ptCount val="3"/>
                <c:pt idx="0">
                  <c:v>Wärme </c:v>
                </c:pt>
                <c:pt idx="1">
                  <c:v>Strom</c:v>
                </c:pt>
                <c:pt idx="2">
                  <c:v>Treibstoffe</c:v>
                </c:pt>
              </c:strCache>
            </c:strRef>
          </c:cat>
          <c:val>
            <c:numRef>
              <c:f>Gewerbe!$B$13:$B$15</c:f>
              <c:numCache>
                <c:formatCode>#,##0</c:formatCode>
                <c:ptCount val="3"/>
                <c:pt idx="0">
                  <c:v>53013698</c:v>
                </c:pt>
                <c:pt idx="1">
                  <c:v>7096790.2404838279</c:v>
                </c:pt>
                <c:pt idx="2">
                  <c:v>23029579.24610864</c:v>
                </c:pt>
              </c:numCache>
            </c:numRef>
          </c:val>
        </c:ser>
        <c:ser>
          <c:idx val="1"/>
          <c:order val="1"/>
          <c:tx>
            <c:strRef>
              <c:f>Gewerbe!$C$12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Gewerbe!$A$13:$A$15</c:f>
              <c:strCache>
                <c:ptCount val="3"/>
                <c:pt idx="0">
                  <c:v>Wärme </c:v>
                </c:pt>
                <c:pt idx="1">
                  <c:v>Strom</c:v>
                </c:pt>
                <c:pt idx="2">
                  <c:v>Treibstoffe</c:v>
                </c:pt>
              </c:strCache>
            </c:strRef>
          </c:cat>
          <c:val>
            <c:numRef>
              <c:f>Gewerbe!$C$13:$C$15</c:f>
              <c:numCache>
                <c:formatCode>#,##0.0</c:formatCode>
                <c:ptCount val="3"/>
                <c:pt idx="0">
                  <c:v>63.764319181661982</c:v>
                </c:pt>
                <c:pt idx="1">
                  <c:v>8.5359447676997462</c:v>
                </c:pt>
                <c:pt idx="2">
                  <c:v>27.699736050638254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2779020211453954E-2"/>
          <c:y val="0.21766574701111946"/>
          <c:w val="0.89999986870563897"/>
          <c:h val="7.4647395702700445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Energieträger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Wärme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[kWh/a]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Gewerbe!$B$21</c:f>
              <c:strCache>
                <c:ptCount val="1"/>
                <c:pt idx="0">
                  <c:v>Energie [kWh/a]</c:v>
                </c:pt>
              </c:strCache>
            </c:strRef>
          </c:tx>
          <c:dLbls>
            <c:dLbl>
              <c:idx val="3"/>
              <c:layout>
                <c:manualLayout>
                  <c:x val="1.2997010875467625E-3"/>
                  <c:y val="-1.92720356174416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-2.46785850954832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8543557843486196E-2"/>
                  <c:y val="1.9995206293950897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Nah-</a:t>
                    </a:r>
                  </a:p>
                  <a:p>
                    <a:r>
                      <a:rPr lang="en-US" sz="1600" dirty="0" err="1" smtClean="0"/>
                      <a:t>wärme</a:t>
                    </a:r>
                    <a:r>
                      <a:rPr lang="en-US" sz="1600" dirty="0"/>
                      <a:t>
20,9%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1245256916005417E-2"/>
                  <c:y val="-6.358089841869406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1967797153898992"/>
                  <c:y val="-7.055028865105523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Gewerbe!$A$22:$A$29</c:f>
              <c:strCache>
                <c:ptCount val="8"/>
                <c:pt idx="0">
                  <c:v>Heizöl</c:v>
                </c:pt>
                <c:pt idx="1">
                  <c:v>Kohle</c:v>
                </c:pt>
                <c:pt idx="2">
                  <c:v>Gas</c:v>
                </c:pt>
                <c:pt idx="3">
                  <c:v>Sonne</c:v>
                </c:pt>
                <c:pt idx="4">
                  <c:v>Holz</c:v>
                </c:pt>
                <c:pt idx="5">
                  <c:v>Nahwärme</c:v>
                </c:pt>
                <c:pt idx="6">
                  <c:v>Strom</c:v>
                </c:pt>
                <c:pt idx="7">
                  <c:v>Sonstige</c:v>
                </c:pt>
              </c:strCache>
            </c:strRef>
          </c:cat>
          <c:val>
            <c:numRef>
              <c:f>Gewerbe!$B$22:$B$29</c:f>
              <c:numCache>
                <c:formatCode>#,##0</c:formatCode>
                <c:ptCount val="8"/>
                <c:pt idx="0">
                  <c:v>17210880</c:v>
                </c:pt>
                <c:pt idx="1">
                  <c:v>0</c:v>
                </c:pt>
                <c:pt idx="2">
                  <c:v>20709158</c:v>
                </c:pt>
                <c:pt idx="3">
                  <c:v>307200</c:v>
                </c:pt>
                <c:pt idx="4">
                  <c:v>3379202</c:v>
                </c:pt>
                <c:pt idx="5">
                  <c:v>11056282</c:v>
                </c:pt>
                <c:pt idx="6">
                  <c:v>350976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Gewerbe!$C$21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Gewerbe!$A$22:$A$29</c:f>
              <c:strCache>
                <c:ptCount val="8"/>
                <c:pt idx="0">
                  <c:v>Heizöl</c:v>
                </c:pt>
                <c:pt idx="1">
                  <c:v>Kohle</c:v>
                </c:pt>
                <c:pt idx="2">
                  <c:v>Gas</c:v>
                </c:pt>
                <c:pt idx="3">
                  <c:v>Sonne</c:v>
                </c:pt>
                <c:pt idx="4">
                  <c:v>Holz</c:v>
                </c:pt>
                <c:pt idx="5">
                  <c:v>Nahwärme</c:v>
                </c:pt>
                <c:pt idx="6">
                  <c:v>Strom</c:v>
                </c:pt>
                <c:pt idx="7">
                  <c:v>Sonstige</c:v>
                </c:pt>
              </c:strCache>
            </c:strRef>
          </c:cat>
          <c:val>
            <c:numRef>
              <c:f>Gewerbe!$C$22:$C$29</c:f>
              <c:numCache>
                <c:formatCode>0.0%</c:formatCode>
                <c:ptCount val="8"/>
                <c:pt idx="0">
                  <c:v>0.32464967827748997</c:v>
                </c:pt>
                <c:pt idx="1">
                  <c:v>0</c:v>
                </c:pt>
                <c:pt idx="2">
                  <c:v>0.39063786872592832</c:v>
                </c:pt>
                <c:pt idx="3">
                  <c:v>5.7947287510484585E-3</c:v>
                </c:pt>
                <c:pt idx="4">
                  <c:v>6.3742053987631719E-2</c:v>
                </c:pt>
                <c:pt idx="5">
                  <c:v>0.20855519265982927</c:v>
                </c:pt>
                <c:pt idx="6">
                  <c:v>6.6204775980728599E-3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AT"/>
              <a:t>Energieträger, gesamt [kWh/a]</a:t>
            </a:r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Gesamt!$B$3</c:f>
              <c:strCache>
                <c:ptCount val="1"/>
                <c:pt idx="0">
                  <c:v>Energie [kWh/a]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Gesamt!$A$4:$A$6</c:f>
              <c:strCache>
                <c:ptCount val="3"/>
                <c:pt idx="0">
                  <c:v>Fossile</c:v>
                </c:pt>
                <c:pt idx="1">
                  <c:v>Atomare</c:v>
                </c:pt>
                <c:pt idx="2">
                  <c:v>Erneuerbare</c:v>
                </c:pt>
              </c:strCache>
            </c:strRef>
          </c:cat>
          <c:val>
            <c:numRef>
              <c:f>Gesamt!$B$4:$B$6</c:f>
              <c:numCache>
                <c:formatCode>#,##0</c:formatCode>
                <c:ptCount val="3"/>
                <c:pt idx="0">
                  <c:v>139704042.85089552</c:v>
                </c:pt>
                <c:pt idx="1">
                  <c:v>388322.57951717504</c:v>
                </c:pt>
                <c:pt idx="2">
                  <c:v>59838033.085793532</c:v>
                </c:pt>
              </c:numCache>
            </c:numRef>
          </c:val>
        </c:ser>
        <c:ser>
          <c:idx val="1"/>
          <c:order val="1"/>
          <c:tx>
            <c:strRef>
              <c:f>Gesamt!$C$3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Gesamt!$A$4:$A$6</c:f>
              <c:strCache>
                <c:ptCount val="3"/>
                <c:pt idx="0">
                  <c:v>Fossile</c:v>
                </c:pt>
                <c:pt idx="1">
                  <c:v>Atomare</c:v>
                </c:pt>
                <c:pt idx="2">
                  <c:v>Erneuerbare</c:v>
                </c:pt>
              </c:strCache>
            </c:strRef>
          </c:cat>
          <c:val>
            <c:numRef>
              <c:f>Gesamt!$C$4:$C$6</c:f>
              <c:numCache>
                <c:formatCode>0.00%</c:formatCode>
                <c:ptCount val="3"/>
                <c:pt idx="0">
                  <c:v>0.69876370025958578</c:v>
                </c:pt>
                <c:pt idx="1">
                  <c:v>1.9422896934154757E-3</c:v>
                </c:pt>
                <c:pt idx="2">
                  <c:v>0.29929445535023452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AT"/>
              <a:t>Energieträger Wärme [kWh/a]</a:t>
            </a:r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Gesamt!$B$21</c:f>
              <c:strCache>
                <c:ptCount val="1"/>
                <c:pt idx="0">
                  <c:v>Energie [kWh/a]</c:v>
                </c:pt>
              </c:strCache>
            </c:strRef>
          </c:tx>
          <c:dLbls>
            <c:dLbl>
              <c:idx val="7"/>
              <c:layout>
                <c:manualLayout>
                  <c:x val="6.5906326926525538E-2"/>
                  <c:y val="7.579231749125832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Gesamt!$A$22:$A$29</c:f>
              <c:strCache>
                <c:ptCount val="8"/>
                <c:pt idx="0">
                  <c:v>Heizöl</c:v>
                </c:pt>
                <c:pt idx="1">
                  <c:v>Kohle</c:v>
                </c:pt>
                <c:pt idx="2">
                  <c:v>Gas</c:v>
                </c:pt>
                <c:pt idx="3">
                  <c:v>Sonne</c:v>
                </c:pt>
                <c:pt idx="4">
                  <c:v>Holz</c:v>
                </c:pt>
                <c:pt idx="5">
                  <c:v>Nahwärme</c:v>
                </c:pt>
                <c:pt idx="6">
                  <c:v>Strom</c:v>
                </c:pt>
                <c:pt idx="7">
                  <c:v>Sonstige</c:v>
                </c:pt>
              </c:strCache>
            </c:strRef>
          </c:cat>
          <c:val>
            <c:numRef>
              <c:f>Gesamt!$B$22:$B$29</c:f>
              <c:numCache>
                <c:formatCode>#,##0</c:formatCode>
                <c:ptCount val="8"/>
                <c:pt idx="0">
                  <c:v>26488123</c:v>
                </c:pt>
                <c:pt idx="1">
                  <c:v>144039</c:v>
                </c:pt>
                <c:pt idx="2">
                  <c:v>49123751</c:v>
                </c:pt>
                <c:pt idx="3">
                  <c:v>3217969</c:v>
                </c:pt>
                <c:pt idx="4">
                  <c:v>21253514</c:v>
                </c:pt>
                <c:pt idx="5">
                  <c:v>12030786</c:v>
                </c:pt>
                <c:pt idx="6">
                  <c:v>2676023</c:v>
                </c:pt>
                <c:pt idx="7">
                  <c:v>261116</c:v>
                </c:pt>
              </c:numCache>
            </c:numRef>
          </c:val>
        </c:ser>
        <c:ser>
          <c:idx val="1"/>
          <c:order val="1"/>
          <c:tx>
            <c:strRef>
              <c:f>Gesamt!$C$21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Gesamt!$A$22:$A$29</c:f>
              <c:strCache>
                <c:ptCount val="8"/>
                <c:pt idx="0">
                  <c:v>Heizöl</c:v>
                </c:pt>
                <c:pt idx="1">
                  <c:v>Kohle</c:v>
                </c:pt>
                <c:pt idx="2">
                  <c:v>Gas</c:v>
                </c:pt>
                <c:pt idx="3">
                  <c:v>Sonne</c:v>
                </c:pt>
                <c:pt idx="4">
                  <c:v>Holz</c:v>
                </c:pt>
                <c:pt idx="5">
                  <c:v>Nahwärme</c:v>
                </c:pt>
                <c:pt idx="6">
                  <c:v>Strom</c:v>
                </c:pt>
                <c:pt idx="7">
                  <c:v>Sonstige</c:v>
                </c:pt>
              </c:strCache>
            </c:strRef>
          </c:cat>
          <c:val>
            <c:numRef>
              <c:f>Gesamt!$C$22:$C$29</c:f>
              <c:numCache>
                <c:formatCode>0.00%</c:formatCode>
                <c:ptCount val="8"/>
                <c:pt idx="0">
                  <c:v>0.22994096261947999</c:v>
                </c:pt>
                <c:pt idx="1">
                  <c:v>1.2503893278790381E-3</c:v>
                </c:pt>
                <c:pt idx="2">
                  <c:v>0.42643877002608482</c:v>
                </c:pt>
                <c:pt idx="3">
                  <c:v>2.7934893293105202E-2</c:v>
                </c:pt>
                <c:pt idx="4">
                  <c:v>0.18449980273070307</c:v>
                </c:pt>
                <c:pt idx="5">
                  <c:v>0.10443814814318716</c:v>
                </c:pt>
                <c:pt idx="6">
                  <c:v>2.3230309849130076E-2</c:v>
                </c:pt>
                <c:pt idx="7">
                  <c:v>2.266724010430949E-3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AT"/>
              <a:t>Anteil Energieträger [kWh/a]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'Kommunale Einrichtungen'!$B$3</c:f>
              <c:strCache>
                <c:ptCount val="1"/>
                <c:pt idx="0">
                  <c:v>Energie [kWh/a]</c:v>
                </c:pt>
              </c:strCache>
            </c:strRef>
          </c:tx>
          <c:dLbls>
            <c:dLbl>
              <c:idx val="2"/>
              <c:layout>
                <c:manualLayout>
                  <c:x val="0.12620885110284288"/>
                  <c:y val="-6.9781757950951304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err="1" smtClean="0"/>
                      <a:t>Erneuerbare</a:t>
                    </a:r>
                    <a:r>
                      <a:rPr lang="en-US" sz="1100" dirty="0"/>
                      <a:t>
53,4%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'Kommunale Einrichtungen'!$A$4:$A$6</c:f>
              <c:strCache>
                <c:ptCount val="3"/>
                <c:pt idx="0">
                  <c:v>Fossile</c:v>
                </c:pt>
                <c:pt idx="1">
                  <c:v>Atomare</c:v>
                </c:pt>
                <c:pt idx="2">
                  <c:v>Erneuerbare</c:v>
                </c:pt>
              </c:strCache>
            </c:strRef>
          </c:cat>
          <c:val>
            <c:numRef>
              <c:f>'Kommunale Einrichtungen'!$B$4:$B$6</c:f>
              <c:numCache>
                <c:formatCode>#,##0</c:formatCode>
                <c:ptCount val="3"/>
                <c:pt idx="0">
                  <c:v>1468985</c:v>
                </c:pt>
                <c:pt idx="1">
                  <c:v>10458</c:v>
                </c:pt>
                <c:pt idx="2">
                  <c:v>1694935</c:v>
                </c:pt>
              </c:numCache>
            </c:numRef>
          </c:val>
        </c:ser>
        <c:ser>
          <c:idx val="1"/>
          <c:order val="1"/>
          <c:tx>
            <c:strRef>
              <c:f>'Kommunale Einrichtungen'!$C$3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'Kommunale Einrichtungen'!$A$4:$A$6</c:f>
              <c:strCache>
                <c:ptCount val="3"/>
                <c:pt idx="0">
                  <c:v>Fossile</c:v>
                </c:pt>
                <c:pt idx="1">
                  <c:v>Atomare</c:v>
                </c:pt>
                <c:pt idx="2">
                  <c:v>Erneuerbare</c:v>
                </c:pt>
              </c:strCache>
            </c:strRef>
          </c:cat>
          <c:val>
            <c:numRef>
              <c:f>'Kommunale Einrichtungen'!$C$4:$C$6</c:f>
              <c:numCache>
                <c:formatCode>_-* #,##0.0\ _€_-;\-* #,##0.0\ _€_-;_-* \-??\ _€_-;_-@_-</c:formatCode>
                <c:ptCount val="3"/>
                <c:pt idx="0">
                  <c:v>46.28</c:v>
                </c:pt>
                <c:pt idx="1">
                  <c:v>0.33000000000000035</c:v>
                </c:pt>
                <c:pt idx="2">
                  <c:v>53.39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AT"/>
              <a:t>Bereiche Energieverbrauch [kWh/a]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'Kommunale Einrichtungen'!$B$12</c:f>
              <c:strCache>
                <c:ptCount val="1"/>
                <c:pt idx="0">
                  <c:v>Energie [kWh/a]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'Kommunale Einrichtungen'!$A$13:$A$15</c:f>
              <c:strCache>
                <c:ptCount val="3"/>
                <c:pt idx="0">
                  <c:v>Wärme </c:v>
                </c:pt>
                <c:pt idx="1">
                  <c:v>Strom</c:v>
                </c:pt>
                <c:pt idx="2">
                  <c:v>Treibstoffe</c:v>
                </c:pt>
              </c:strCache>
            </c:strRef>
          </c:cat>
          <c:val>
            <c:numRef>
              <c:f>'Kommunale Einrichtungen'!$B$13:$B$15</c:f>
              <c:numCache>
                <c:formatCode>#,##0</c:formatCode>
                <c:ptCount val="3"/>
                <c:pt idx="0">
                  <c:v>2265655</c:v>
                </c:pt>
                <c:pt idx="1">
                  <c:v>804432</c:v>
                </c:pt>
                <c:pt idx="2">
                  <c:v>104290</c:v>
                </c:pt>
              </c:numCache>
            </c:numRef>
          </c:val>
        </c:ser>
        <c:ser>
          <c:idx val="1"/>
          <c:order val="1"/>
          <c:tx>
            <c:strRef>
              <c:f>'Kommunale Einrichtungen'!$C$12</c:f>
              <c:strCache>
                <c:ptCount val="1"/>
                <c:pt idx="0">
                  <c:v> %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'Kommunale Einrichtungen'!$A$13:$A$15</c:f>
              <c:strCache>
                <c:ptCount val="3"/>
                <c:pt idx="0">
                  <c:v>Wärme </c:v>
                </c:pt>
                <c:pt idx="1">
                  <c:v>Strom</c:v>
                </c:pt>
                <c:pt idx="2">
                  <c:v>Treibstoffe</c:v>
                </c:pt>
              </c:strCache>
            </c:strRef>
          </c:cat>
          <c:val>
            <c:numRef>
              <c:f>'Kommunale Einrichtungen'!$C$13:$C$15</c:f>
              <c:numCache>
                <c:formatCode>0.0%</c:formatCode>
                <c:ptCount val="3"/>
                <c:pt idx="0">
                  <c:v>0.71373217484879714</c:v>
                </c:pt>
                <c:pt idx="1">
                  <c:v>0.25341413449001177</c:v>
                </c:pt>
                <c:pt idx="2">
                  <c:v>3.2853690661191183E-2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Anteil Energieträger [kWh/a]</a:t>
            </a:r>
          </a:p>
        </c:rich>
      </c:tx>
      <c:layout>
        <c:manualLayout>
          <c:xMode val="edge"/>
          <c:yMode val="edge"/>
          <c:x val="0.17439031985408604"/>
          <c:y val="6.9273278381408389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Haushalte!$B$3</c:f>
              <c:strCache>
                <c:ptCount val="1"/>
                <c:pt idx="0">
                  <c:v>Energie [kWh/a]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75,3%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2108599784517727E-3"/>
                  <c:y val="-6.0370773990443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Haushalte!$A$4:$A$6</c:f>
              <c:strCache>
                <c:ptCount val="3"/>
                <c:pt idx="0">
                  <c:v>Fossile</c:v>
                </c:pt>
                <c:pt idx="1">
                  <c:v>Atomare</c:v>
                </c:pt>
                <c:pt idx="2">
                  <c:v>Erneuerbare</c:v>
                </c:pt>
              </c:strCache>
            </c:strRef>
          </c:cat>
          <c:val>
            <c:numRef>
              <c:f>Haushalte!$B$4:$B$6</c:f>
              <c:numCache>
                <c:formatCode>#,##0</c:formatCode>
                <c:ptCount val="3"/>
                <c:pt idx="0">
                  <c:v>77345956.788330704</c:v>
                </c:pt>
                <c:pt idx="1">
                  <c:v>166139.45917431999</c:v>
                </c:pt>
                <c:pt idx="2">
                  <c:v>25098864.855105951</c:v>
                </c:pt>
              </c:numCache>
            </c:numRef>
          </c:val>
        </c:ser>
        <c:ser>
          <c:idx val="1"/>
          <c:order val="1"/>
          <c:tx>
            <c:strRef>
              <c:f>Haushalte!$C$3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Haushalte!$A$4:$A$6</c:f>
              <c:strCache>
                <c:ptCount val="3"/>
                <c:pt idx="0">
                  <c:v>Fossile</c:v>
                </c:pt>
                <c:pt idx="1">
                  <c:v>Atomare</c:v>
                </c:pt>
                <c:pt idx="2">
                  <c:v>Erneuerbare</c:v>
                </c:pt>
              </c:strCache>
            </c:strRef>
          </c:cat>
          <c:val>
            <c:numRef>
              <c:f>Haushalte!$C$4:$C$6</c:f>
              <c:numCache>
                <c:formatCode>0.0%</c:formatCode>
                <c:ptCount val="3"/>
                <c:pt idx="0">
                  <c:v>0.75377870000000058</c:v>
                </c:pt>
                <c:pt idx="1">
                  <c:v>1.6191200000000008E-3</c:v>
                </c:pt>
                <c:pt idx="2">
                  <c:v>0.24460218100000011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1562124649673053E-2"/>
          <c:y val="0.23993630619833914"/>
          <c:w val="0.96275145691534392"/>
          <c:h val="4.7602024143812115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Bereiche Energieverbrauch [kWh/a]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Haushalte!$B$12</c:f>
              <c:strCache>
                <c:ptCount val="1"/>
                <c:pt idx="0">
                  <c:v>Energie [kWh/a]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52,4%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003358653773159"/>
                  <c:y val="-0.1599434784289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10,6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Haushalte!$A$13:$A$15</c:f>
              <c:strCache>
                <c:ptCount val="3"/>
                <c:pt idx="0">
                  <c:v>Wärme </c:v>
                </c:pt>
                <c:pt idx="1">
                  <c:v>Strom</c:v>
                </c:pt>
                <c:pt idx="2">
                  <c:v>Treibstoffe</c:v>
                </c:pt>
              </c:strCache>
            </c:strRef>
          </c:cat>
          <c:val>
            <c:numRef>
              <c:f>Haushalte!$B$13:$B$15</c:f>
              <c:numCache>
                <c:formatCode>#,##0</c:formatCode>
                <c:ptCount val="3"/>
                <c:pt idx="0">
                  <c:v>53836823</c:v>
                </c:pt>
                <c:pt idx="1">
                  <c:v>10810531</c:v>
                </c:pt>
                <c:pt idx="2">
                  <c:v>37963607</c:v>
                </c:pt>
              </c:numCache>
            </c:numRef>
          </c:val>
        </c:ser>
        <c:ser>
          <c:idx val="1"/>
          <c:order val="1"/>
          <c:tx>
            <c:strRef>
              <c:f>Haushalte!$C$12</c:f>
              <c:strCache>
                <c:ptCount val="1"/>
                <c:pt idx="0">
                  <c:v>kWh/a %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Haushalte!$A$13:$A$15</c:f>
              <c:strCache>
                <c:ptCount val="3"/>
                <c:pt idx="0">
                  <c:v>Wärme </c:v>
                </c:pt>
                <c:pt idx="1">
                  <c:v>Strom</c:v>
                </c:pt>
                <c:pt idx="2">
                  <c:v>Treibstoffe</c:v>
                </c:pt>
              </c:strCache>
            </c:strRef>
          </c:cat>
          <c:val>
            <c:numRef>
              <c:f>Haushalte!$C$13:$C$15</c:f>
              <c:numCache>
                <c:formatCode>0.0%</c:formatCode>
                <c:ptCount val="3"/>
                <c:pt idx="0">
                  <c:v>0.5246693187095286</c:v>
                </c:pt>
                <c:pt idx="1">
                  <c:v>0.10535454394584609</c:v>
                </c:pt>
                <c:pt idx="2">
                  <c:v>0.36997613734462598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6.8217801476620182E-2"/>
          <c:y val="0.22209869576122412"/>
          <c:w val="0.8693523835566489"/>
          <c:h val="6.8774140958113891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AT"/>
              <a:t>Energieträger Wärme [kWh/a]</a:t>
            </a:r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Haushalte!$B$21</c:f>
              <c:strCache>
                <c:ptCount val="1"/>
                <c:pt idx="0">
                  <c:v>Energie [kWh/a]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Haushalte!$A$22:$A$29</c:f>
              <c:strCache>
                <c:ptCount val="8"/>
                <c:pt idx="0">
                  <c:v>Heizöl</c:v>
                </c:pt>
                <c:pt idx="1">
                  <c:v>Kohle</c:v>
                </c:pt>
                <c:pt idx="2">
                  <c:v>Gas</c:v>
                </c:pt>
                <c:pt idx="3">
                  <c:v>Sonne</c:v>
                </c:pt>
                <c:pt idx="4">
                  <c:v>Holz</c:v>
                </c:pt>
                <c:pt idx="5">
                  <c:v>Nahwärme</c:v>
                </c:pt>
                <c:pt idx="6">
                  <c:v>Strom</c:v>
                </c:pt>
                <c:pt idx="7">
                  <c:v>Sonstige</c:v>
                </c:pt>
              </c:strCache>
            </c:strRef>
          </c:cat>
          <c:val>
            <c:numRef>
              <c:f>Haushalte!$B$22:$B$29</c:f>
              <c:numCache>
                <c:formatCode>#,##0</c:formatCode>
                <c:ptCount val="8"/>
                <c:pt idx="0">
                  <c:v>9182029</c:v>
                </c:pt>
                <c:pt idx="1">
                  <c:v>129665</c:v>
                </c:pt>
                <c:pt idx="2">
                  <c:v>26914824</c:v>
                </c:pt>
                <c:pt idx="3">
                  <c:v>2746140</c:v>
                </c:pt>
                <c:pt idx="4">
                  <c:v>11431021</c:v>
                </c:pt>
                <c:pt idx="5">
                  <c:v>636647</c:v>
                </c:pt>
                <c:pt idx="6">
                  <c:v>2324494</c:v>
                </c:pt>
                <c:pt idx="7">
                  <c:v>261116</c:v>
                </c:pt>
              </c:numCache>
            </c:numRef>
          </c:val>
        </c:ser>
        <c:ser>
          <c:idx val="1"/>
          <c:order val="1"/>
          <c:tx>
            <c:strRef>
              <c:f>Haushalte!$C$21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Haushalte!$A$22:$A$29</c:f>
              <c:strCache>
                <c:ptCount val="8"/>
                <c:pt idx="0">
                  <c:v>Heizöl</c:v>
                </c:pt>
                <c:pt idx="1">
                  <c:v>Kohle</c:v>
                </c:pt>
                <c:pt idx="2">
                  <c:v>Gas</c:v>
                </c:pt>
                <c:pt idx="3">
                  <c:v>Sonne</c:v>
                </c:pt>
                <c:pt idx="4">
                  <c:v>Holz</c:v>
                </c:pt>
                <c:pt idx="5">
                  <c:v>Nahwärme</c:v>
                </c:pt>
                <c:pt idx="6">
                  <c:v>Strom</c:v>
                </c:pt>
                <c:pt idx="7">
                  <c:v>Sonstige</c:v>
                </c:pt>
              </c:strCache>
            </c:strRef>
          </c:cat>
          <c:val>
            <c:numRef>
              <c:f>Haushalte!$C$22:$C$29</c:f>
              <c:numCache>
                <c:formatCode>0.0%</c:formatCode>
                <c:ptCount val="8"/>
                <c:pt idx="0">
                  <c:v>0.17122365938750234</c:v>
                </c:pt>
                <c:pt idx="1">
                  <c:v>2.4179531337224585E-3</c:v>
                </c:pt>
                <c:pt idx="2">
                  <c:v>0.50189937943460794</c:v>
                </c:pt>
                <c:pt idx="3">
                  <c:v>5.1209176097178045E-2</c:v>
                </c:pt>
                <c:pt idx="4">
                  <c:v>0.21316217212507024</c:v>
                </c:pt>
                <c:pt idx="5">
                  <c:v>1.1871997907878008E-2</c:v>
                </c:pt>
                <c:pt idx="6">
                  <c:v>4.3346450866610514E-2</c:v>
                </c:pt>
                <c:pt idx="7">
                  <c:v>4.8692110474304806E-3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2000" dirty="0" err="1"/>
              <a:t>Anteil</a:t>
            </a:r>
            <a:r>
              <a:rPr lang="en-US" sz="2000" dirty="0"/>
              <a:t> </a:t>
            </a:r>
            <a:r>
              <a:rPr lang="en-US" sz="2000" dirty="0" err="1"/>
              <a:t>Energieträger</a:t>
            </a:r>
            <a:r>
              <a:rPr lang="en-US" sz="2000" dirty="0"/>
              <a:t> [kWh/a]</a:t>
            </a:r>
          </a:p>
        </c:rich>
      </c:tx>
      <c:layout>
        <c:manualLayout>
          <c:xMode val="edge"/>
          <c:yMode val="edge"/>
          <c:x val="0.10216981132075464"/>
          <c:y val="1.327230164701949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Landwirtschaft!$B$3</c:f>
              <c:strCache>
                <c:ptCount val="1"/>
                <c:pt idx="0">
                  <c:v>Energie [kWh/a]</c:v>
                </c:pt>
              </c:strCache>
            </c:strRef>
          </c:tx>
          <c:dLbls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Landwirtschaft!$A$4:$A$6</c:f>
              <c:strCache>
                <c:ptCount val="3"/>
                <c:pt idx="0">
                  <c:v>Fossile</c:v>
                </c:pt>
                <c:pt idx="1">
                  <c:v>Atomare</c:v>
                </c:pt>
                <c:pt idx="2">
                  <c:v>Erneuerbare</c:v>
                </c:pt>
              </c:strCache>
            </c:strRef>
          </c:cat>
          <c:val>
            <c:numRef>
              <c:f>Landwirtschaft!$B$4:$B$6</c:f>
              <c:numCache>
                <c:formatCode>#,##0</c:formatCode>
                <c:ptCount val="3"/>
                <c:pt idx="0">
                  <c:v>4975159.5302687204</c:v>
                </c:pt>
                <c:pt idx="1">
                  <c:v>13766.307219259992</c:v>
                </c:pt>
                <c:pt idx="2">
                  <c:v>7153780.2839390803</c:v>
                </c:pt>
              </c:numCache>
            </c:numRef>
          </c:val>
        </c:ser>
        <c:ser>
          <c:idx val="1"/>
          <c:order val="1"/>
          <c:tx>
            <c:strRef>
              <c:f>Landwirtschaft!$C$3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Landwirtschaft!$A$4:$A$6</c:f>
              <c:strCache>
                <c:ptCount val="3"/>
                <c:pt idx="0">
                  <c:v>Fossile</c:v>
                </c:pt>
                <c:pt idx="1">
                  <c:v>Atomare</c:v>
                </c:pt>
                <c:pt idx="2">
                  <c:v>Erneuerbare</c:v>
                </c:pt>
              </c:strCache>
            </c:strRef>
          </c:cat>
          <c:val>
            <c:numRef>
              <c:f>Landwirtschaft!$C$4:$C$6</c:f>
              <c:numCache>
                <c:formatCode>#,##0.0</c:formatCode>
                <c:ptCount val="3"/>
                <c:pt idx="0">
                  <c:v>40.972412000000013</c:v>
                </c:pt>
                <c:pt idx="1">
                  <c:v>0.113371</c:v>
                </c:pt>
                <c:pt idx="2">
                  <c:v>58.914217999999998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05"/>
          <c:y val="0.20755225315609083"/>
          <c:w val="0.9"/>
          <c:h val="7.4647395702700445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2000" dirty="0"/>
              <a:t>Bereiche Energieverbrauch [kWh/a]</a:t>
            </a:r>
          </a:p>
        </c:rich>
      </c:tx>
      <c:layout>
        <c:manualLayout>
          <c:xMode val="edge"/>
          <c:yMode val="edge"/>
          <c:x val="0.12764272092657067"/>
          <c:y val="5.3089206588077895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Landwirtschaft!$B$12</c:f>
              <c:strCache>
                <c:ptCount val="1"/>
                <c:pt idx="0">
                  <c:v>Energie [kWh/a]</c:v>
                </c:pt>
              </c:strCache>
            </c:strRef>
          </c:tx>
          <c:dLbls>
            <c:dLbl>
              <c:idx val="1"/>
              <c:layout>
                <c:manualLayout>
                  <c:x val="0.10774030302500137"/>
                  <c:y val="-0.127953348382242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0220686005213728"/>
                  <c:y val="1.6542931193044109E-2"/>
                </c:manualLayout>
              </c:layout>
              <c:tx>
                <c:rich>
                  <a:bodyPr anchor="ctr" anchorCtr="1"/>
                  <a:lstStyle/>
                  <a:p>
                    <a:pPr>
                      <a:defRPr sz="1800"/>
                    </a:pPr>
                    <a:r>
                      <a:rPr lang="en-US" sz="1800" dirty="0" err="1" smtClean="0"/>
                      <a:t>Treib-stoffe</a:t>
                    </a:r>
                    <a:r>
                      <a:rPr lang="en-US" sz="1800" dirty="0"/>
                      <a:t>
35%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Landwirtschaft!$A$13:$A$15</c:f>
              <c:strCache>
                <c:ptCount val="3"/>
                <c:pt idx="0">
                  <c:v>Wärme </c:v>
                </c:pt>
                <c:pt idx="1">
                  <c:v>Strom</c:v>
                </c:pt>
                <c:pt idx="2">
                  <c:v>Treibstoffe</c:v>
                </c:pt>
              </c:strCache>
            </c:strRef>
          </c:cat>
          <c:val>
            <c:numRef>
              <c:f>Landwirtschaft!$B$13:$B$15</c:f>
              <c:numCache>
                <c:formatCode>#,##0</c:formatCode>
                <c:ptCount val="3"/>
                <c:pt idx="0">
                  <c:v>6773880</c:v>
                </c:pt>
                <c:pt idx="1">
                  <c:v>1061232</c:v>
                </c:pt>
                <c:pt idx="2">
                  <c:v>4307594</c:v>
                </c:pt>
              </c:numCache>
            </c:numRef>
          </c:val>
        </c:ser>
        <c:ser>
          <c:idx val="1"/>
          <c:order val="1"/>
          <c:tx>
            <c:strRef>
              <c:f>Landwirtschaft!$C$12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Landwirtschaft!$A$13:$A$15</c:f>
              <c:strCache>
                <c:ptCount val="3"/>
                <c:pt idx="0">
                  <c:v>Wärme </c:v>
                </c:pt>
                <c:pt idx="1">
                  <c:v>Strom</c:v>
                </c:pt>
                <c:pt idx="2">
                  <c:v>Treibstoffe</c:v>
                </c:pt>
              </c:strCache>
            </c:strRef>
          </c:cat>
          <c:val>
            <c:numRef>
              <c:f>Landwirtschaft!$C$13:$C$15</c:f>
              <c:numCache>
                <c:formatCode>#,##0.0</c:formatCode>
                <c:ptCount val="3"/>
                <c:pt idx="0">
                  <c:v>55.785588484148427</c:v>
                </c:pt>
                <c:pt idx="1">
                  <c:v>8.7396664302009786</c:v>
                </c:pt>
                <c:pt idx="2">
                  <c:v>35.474745085650554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2000"/>
            </a:pPr>
            <a:r>
              <a:rPr lang="en-US" sz="2000"/>
              <a:t>Energieträger Wärme [kWh/a]</a:t>
            </a:r>
          </a:p>
        </c:rich>
      </c:tx>
      <c:layout>
        <c:manualLayout>
          <c:xMode val="edge"/>
          <c:yMode val="edge"/>
          <c:x val="0.1048129921259842"/>
          <c:y val="1.172907392860260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1813426177063E-2"/>
          <c:y val="0.30370293323417602"/>
          <c:w val="0.81389637314764596"/>
          <c:h val="0.61100410611972866"/>
        </c:manualLayout>
      </c:layout>
      <c:pie3DChart>
        <c:varyColors val="1"/>
        <c:ser>
          <c:idx val="0"/>
          <c:order val="0"/>
          <c:tx>
            <c:strRef>
              <c:f>Landwirtschaft!$B$21</c:f>
              <c:strCache>
                <c:ptCount val="1"/>
                <c:pt idx="0">
                  <c:v>Energie [kWh/a]</c:v>
                </c:pt>
              </c:strCache>
            </c:strRef>
          </c:tx>
          <c:dLbls>
            <c:dLbl>
              <c:idx val="0"/>
              <c:layout>
                <c:manualLayout>
                  <c:x val="1.7360892388451444E-2"/>
                  <c:y val="-0.17291459369817591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681386701662291"/>
                  <c:y val="-0.1105014401675831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0.11711067366579189"/>
                  <c:y val="-2.775355677751595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3748950131233607"/>
                  <c:y val="3.115933490442526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Nah-</a:t>
                    </a:r>
                  </a:p>
                  <a:p>
                    <a:r>
                      <a:rPr lang="en-US" sz="1600" dirty="0" err="1" smtClean="0"/>
                      <a:t>wärme</a:t>
                    </a:r>
                    <a:r>
                      <a:rPr lang="en-US" sz="1600" dirty="0"/>
                      <a:t>
5,4%</a:t>
                    </a:r>
                    <a:endParaRPr lang="en-US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Landwirtschaft!$A$22:$A$29</c:f>
              <c:strCache>
                <c:ptCount val="8"/>
                <c:pt idx="0">
                  <c:v>Heizöl</c:v>
                </c:pt>
                <c:pt idx="1">
                  <c:v>Kohle</c:v>
                </c:pt>
                <c:pt idx="2">
                  <c:v>Gas</c:v>
                </c:pt>
                <c:pt idx="3">
                  <c:v>Solar</c:v>
                </c:pt>
                <c:pt idx="4">
                  <c:v>Holz</c:v>
                </c:pt>
                <c:pt idx="5">
                  <c:v>Nahwärme</c:v>
                </c:pt>
                <c:pt idx="6">
                  <c:v>Strom</c:v>
                </c:pt>
                <c:pt idx="7">
                  <c:v>Sonstige</c:v>
                </c:pt>
              </c:strCache>
            </c:strRef>
          </c:cat>
          <c:val>
            <c:numRef>
              <c:f>Landwirtschaft!$B$22:$B$29</c:f>
              <c:numCache>
                <c:formatCode>#,##0</c:formatCode>
                <c:ptCount val="8"/>
                <c:pt idx="0">
                  <c:v>102538</c:v>
                </c:pt>
                <c:pt idx="1">
                  <c:v>15480</c:v>
                </c:pt>
                <c:pt idx="2">
                  <c:v>333108</c:v>
                </c:pt>
                <c:pt idx="3">
                  <c:v>177292</c:v>
                </c:pt>
                <c:pt idx="4">
                  <c:v>5781021</c:v>
                </c:pt>
                <c:pt idx="5">
                  <c:v>363846</c:v>
                </c:pt>
                <c:pt idx="6">
                  <c:v>595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Landwirtschaft!$C$21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Landwirtschaft!$A$22:$A$29</c:f>
              <c:strCache>
                <c:ptCount val="8"/>
                <c:pt idx="0">
                  <c:v>Heizöl</c:v>
                </c:pt>
                <c:pt idx="1">
                  <c:v>Kohle</c:v>
                </c:pt>
                <c:pt idx="2">
                  <c:v>Gas</c:v>
                </c:pt>
                <c:pt idx="3">
                  <c:v>Solar</c:v>
                </c:pt>
                <c:pt idx="4">
                  <c:v>Holz</c:v>
                </c:pt>
                <c:pt idx="5">
                  <c:v>Nahwärme</c:v>
                </c:pt>
                <c:pt idx="6">
                  <c:v>Strom</c:v>
                </c:pt>
                <c:pt idx="7">
                  <c:v>Sonstige</c:v>
                </c:pt>
              </c:strCache>
            </c:strRef>
          </c:cat>
          <c:val>
            <c:numRef>
              <c:f>Landwirtschaft!$C$22:$C$29</c:f>
              <c:numCache>
                <c:formatCode>#,##0.0</c:formatCode>
                <c:ptCount val="8"/>
                <c:pt idx="0">
                  <c:v>1.5137262543771055</c:v>
                </c:pt>
                <c:pt idx="1">
                  <c:v>0.22852486315080869</c:v>
                </c:pt>
                <c:pt idx="2">
                  <c:v>4.9175361831033353</c:v>
                </c:pt>
                <c:pt idx="3">
                  <c:v>2.6172887621274685</c:v>
                </c:pt>
                <c:pt idx="4">
                  <c:v>85.342831582490277</c:v>
                </c:pt>
                <c:pt idx="5">
                  <c:v>5.3713086148558906</c:v>
                </c:pt>
                <c:pt idx="6">
                  <c:v>8.783739895008481E-3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0.28116</cdr:x>
      <cdr:y>0.90784</cdr:y>
    </cdr:from>
    <cdr:to>
      <cdr:x>0.28116</cdr:x>
      <cdr:y>0.90784</cdr:y>
    </cdr:to>
    <cdr:sp macro="" textlink="">
      <cdr:nvSpPr>
        <cdr:cNvPr id="276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88621" y="253679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0.28116</cdr:x>
      <cdr:y>0.90784</cdr:y>
    </cdr:from>
    <cdr:to>
      <cdr:x>0.28116</cdr:x>
      <cdr:y>0.90784</cdr:y>
    </cdr:to>
    <cdr:sp macro="" textlink="">
      <cdr:nvSpPr>
        <cdr:cNvPr id="276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88621" y="253679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0.28116</cdr:x>
      <cdr:y>0.90784</cdr:y>
    </cdr:from>
    <cdr:to>
      <cdr:x>0.28116</cdr:x>
      <cdr:y>0.90784</cdr:y>
    </cdr:to>
    <cdr:sp macro="" textlink="">
      <cdr:nvSpPr>
        <cdr:cNvPr id="2765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88621" y="253679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0.28116</cdr:x>
      <cdr:y>0.90784</cdr:y>
    </cdr:from>
    <cdr:to>
      <cdr:x>0.28116</cdr:x>
      <cdr:y>0.90784</cdr:y>
    </cdr:to>
    <cdr:sp macro="" textlink="">
      <cdr:nvSpPr>
        <cdr:cNvPr id="2765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88621" y="253679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0.28116</cdr:x>
      <cdr:y>0.90784</cdr:y>
    </cdr:from>
    <cdr:to>
      <cdr:x>0.28116</cdr:x>
      <cdr:y>0.90784</cdr:y>
    </cdr:to>
    <cdr:sp macro="" textlink="">
      <cdr:nvSpPr>
        <cdr:cNvPr id="2765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88621" y="253679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0.28116</cdr:x>
      <cdr:y>0.90784</cdr:y>
    </cdr:from>
    <cdr:to>
      <cdr:x>0.28116</cdr:x>
      <cdr:y>0.90784</cdr:y>
    </cdr:to>
    <cdr:sp macro="" textlink="">
      <cdr:nvSpPr>
        <cdr:cNvPr id="2765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88621" y="253679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0.2792</cdr:x>
      <cdr:y>0.90813</cdr:y>
    </cdr:from>
    <cdr:to>
      <cdr:x>0.2792</cdr:x>
      <cdr:y>0.90813</cdr:y>
    </cdr:to>
    <cdr:sp macro="" textlink="">
      <cdr:nvSpPr>
        <cdr:cNvPr id="286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9668" y="2546255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0.2792</cdr:x>
      <cdr:y>0.90813</cdr:y>
    </cdr:from>
    <cdr:to>
      <cdr:x>0.2792</cdr:x>
      <cdr:y>0.90813</cdr:y>
    </cdr:to>
    <cdr:sp macro="" textlink="">
      <cdr:nvSpPr>
        <cdr:cNvPr id="2867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9668" y="2546255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0.2792</cdr:x>
      <cdr:y>0.90813</cdr:y>
    </cdr:from>
    <cdr:to>
      <cdr:x>0.2792</cdr:x>
      <cdr:y>0.90813</cdr:y>
    </cdr:to>
    <cdr:sp macro="" textlink="">
      <cdr:nvSpPr>
        <cdr:cNvPr id="2867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9668" y="2546255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0.2792</cdr:x>
      <cdr:y>0.90813</cdr:y>
    </cdr:from>
    <cdr:to>
      <cdr:x>0.2792</cdr:x>
      <cdr:y>0.90813</cdr:y>
    </cdr:to>
    <cdr:sp macro="" textlink="">
      <cdr:nvSpPr>
        <cdr:cNvPr id="2867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9668" y="2546255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0.2792</cdr:x>
      <cdr:y>0.90813</cdr:y>
    </cdr:from>
    <cdr:to>
      <cdr:x>0.2792</cdr:x>
      <cdr:y>0.90813</cdr:y>
    </cdr:to>
    <cdr:sp macro="" textlink="">
      <cdr:nvSpPr>
        <cdr:cNvPr id="2867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9668" y="2546255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0.2792</cdr:x>
      <cdr:y>0.90813</cdr:y>
    </cdr:from>
    <cdr:to>
      <cdr:x>0.2792</cdr:x>
      <cdr:y>0.90813</cdr:y>
    </cdr:to>
    <cdr:sp macro="" textlink="">
      <cdr:nvSpPr>
        <cdr:cNvPr id="2867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9668" y="2546255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0.27088</cdr:x>
      <cdr:y>0.91296</cdr:y>
    </cdr:from>
    <cdr:to>
      <cdr:x>0.27088</cdr:x>
      <cdr:y>0.91296</cdr:y>
    </cdr:to>
    <cdr:sp macro="" textlink="">
      <cdr:nvSpPr>
        <cdr:cNvPr id="2457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1616" y="260326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0.27088</cdr:x>
      <cdr:y>0.91296</cdr:y>
    </cdr:from>
    <cdr:to>
      <cdr:x>0.27088</cdr:x>
      <cdr:y>0.91296</cdr:y>
    </cdr:to>
    <cdr:sp macro="" textlink="">
      <cdr:nvSpPr>
        <cdr:cNvPr id="2457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1616" y="260326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0.27088</cdr:x>
      <cdr:y>0.91296</cdr:y>
    </cdr:from>
    <cdr:to>
      <cdr:x>0.27088</cdr:x>
      <cdr:y>0.91296</cdr:y>
    </cdr:to>
    <cdr:sp macro="" textlink="">
      <cdr:nvSpPr>
        <cdr:cNvPr id="2457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1616" y="260326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0.27088</cdr:x>
      <cdr:y>0.91296</cdr:y>
    </cdr:from>
    <cdr:to>
      <cdr:x>0.27088</cdr:x>
      <cdr:y>0.91296</cdr:y>
    </cdr:to>
    <cdr:sp macro="" textlink="">
      <cdr:nvSpPr>
        <cdr:cNvPr id="2458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1616" y="260326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0.27088</cdr:x>
      <cdr:y>0.91296</cdr:y>
    </cdr:from>
    <cdr:to>
      <cdr:x>0.27088</cdr:x>
      <cdr:y>0.91296</cdr:y>
    </cdr:to>
    <cdr:sp macro="" textlink="">
      <cdr:nvSpPr>
        <cdr:cNvPr id="2458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1616" y="260326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0.27088</cdr:x>
      <cdr:y>0.91296</cdr:y>
    </cdr:from>
    <cdr:to>
      <cdr:x>0.27088</cdr:x>
      <cdr:y>0.91296</cdr:y>
    </cdr:to>
    <cdr:sp macro="" textlink="">
      <cdr:nvSpPr>
        <cdr:cNvPr id="2458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1616" y="260326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0.27088</cdr:x>
      <cdr:y>0.91296</cdr:y>
    </cdr:from>
    <cdr:to>
      <cdr:x>0.27088</cdr:x>
      <cdr:y>0.91296</cdr:y>
    </cdr:to>
    <cdr:sp macro="" textlink="">
      <cdr:nvSpPr>
        <cdr:cNvPr id="24583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1616" y="260326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0.27088</cdr:x>
      <cdr:y>0.91296</cdr:y>
    </cdr:from>
    <cdr:to>
      <cdr:x>0.27088</cdr:x>
      <cdr:y>0.91296</cdr:y>
    </cdr:to>
    <cdr:sp macro="" textlink="">
      <cdr:nvSpPr>
        <cdr:cNvPr id="2458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1616" y="260326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0.27088</cdr:x>
      <cdr:y>0.91296</cdr:y>
    </cdr:from>
    <cdr:to>
      <cdr:x>0.27088</cdr:x>
      <cdr:y>0.91296</cdr:y>
    </cdr:to>
    <cdr:sp macro="" textlink="">
      <cdr:nvSpPr>
        <cdr:cNvPr id="24585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1616" y="260326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0.27088</cdr:x>
      <cdr:y>0.91296</cdr:y>
    </cdr:from>
    <cdr:to>
      <cdr:x>0.27088</cdr:x>
      <cdr:y>0.91296</cdr:y>
    </cdr:to>
    <cdr:sp macro="" textlink="">
      <cdr:nvSpPr>
        <cdr:cNvPr id="24586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1616" y="260326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0.27088</cdr:x>
      <cdr:y>0.91296</cdr:y>
    </cdr:from>
    <cdr:to>
      <cdr:x>0.27088</cdr:x>
      <cdr:y>0.91296</cdr:y>
    </cdr:to>
    <cdr:sp macro="" textlink="">
      <cdr:nvSpPr>
        <cdr:cNvPr id="24587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1616" y="260326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0.27088</cdr:x>
      <cdr:y>0.91296</cdr:y>
    </cdr:from>
    <cdr:to>
      <cdr:x>0.27088</cdr:x>
      <cdr:y>0.91296</cdr:y>
    </cdr:to>
    <cdr:sp macro="" textlink="">
      <cdr:nvSpPr>
        <cdr:cNvPr id="24588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1616" y="260326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0.27088</cdr:x>
      <cdr:y>0.91296</cdr:y>
    </cdr:from>
    <cdr:to>
      <cdr:x>0.27088</cdr:x>
      <cdr:y>0.91296</cdr:y>
    </cdr:to>
    <cdr:sp macro="" textlink="">
      <cdr:nvSpPr>
        <cdr:cNvPr id="24589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1616" y="260326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0.27088</cdr:x>
      <cdr:y>0.91296</cdr:y>
    </cdr:from>
    <cdr:to>
      <cdr:x>0.27088</cdr:x>
      <cdr:y>0.91296</cdr:y>
    </cdr:to>
    <cdr:sp macro="" textlink="">
      <cdr:nvSpPr>
        <cdr:cNvPr id="24590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1616" y="260326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0.27088</cdr:x>
      <cdr:y>0.91296</cdr:y>
    </cdr:from>
    <cdr:to>
      <cdr:x>0.27088</cdr:x>
      <cdr:y>0.91296</cdr:y>
    </cdr:to>
    <cdr:sp macro="" textlink="">
      <cdr:nvSpPr>
        <cdr:cNvPr id="24591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1616" y="260326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0.27088</cdr:x>
      <cdr:y>0.91296</cdr:y>
    </cdr:from>
    <cdr:to>
      <cdr:x>0.27088</cdr:x>
      <cdr:y>0.91296</cdr:y>
    </cdr:to>
    <cdr:sp macro="" textlink="">
      <cdr:nvSpPr>
        <cdr:cNvPr id="24592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1616" y="260326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0.28286</cdr:x>
      <cdr:y>0.90755</cdr:y>
    </cdr:from>
    <cdr:to>
      <cdr:x>0.28286</cdr:x>
      <cdr:y>0.90755</cdr:y>
    </cdr:to>
    <cdr:sp macro="" textlink="">
      <cdr:nvSpPr>
        <cdr:cNvPr id="174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9106" y="2527338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0.28286</cdr:x>
      <cdr:y>0.90755</cdr:y>
    </cdr:from>
    <cdr:to>
      <cdr:x>0.28286</cdr:x>
      <cdr:y>0.90755</cdr:y>
    </cdr:to>
    <cdr:sp macro="" textlink="">
      <cdr:nvSpPr>
        <cdr:cNvPr id="174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9106" y="2527338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0.28286</cdr:x>
      <cdr:y>0.90755</cdr:y>
    </cdr:from>
    <cdr:to>
      <cdr:x>0.28286</cdr:x>
      <cdr:y>0.90755</cdr:y>
    </cdr:to>
    <cdr:sp macro="" textlink="">
      <cdr:nvSpPr>
        <cdr:cNvPr id="174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9106" y="2527338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0.28286</cdr:x>
      <cdr:y>0.90755</cdr:y>
    </cdr:from>
    <cdr:to>
      <cdr:x>0.28286</cdr:x>
      <cdr:y>0.90755</cdr:y>
    </cdr:to>
    <cdr:sp macro="" textlink="">
      <cdr:nvSpPr>
        <cdr:cNvPr id="1741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9106" y="2527338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0.28286</cdr:x>
      <cdr:y>0.90755</cdr:y>
    </cdr:from>
    <cdr:to>
      <cdr:x>0.28286</cdr:x>
      <cdr:y>0.90755</cdr:y>
    </cdr:to>
    <cdr:sp macro="" textlink="">
      <cdr:nvSpPr>
        <cdr:cNvPr id="174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9106" y="2527338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0.28286</cdr:x>
      <cdr:y>0.90755</cdr:y>
    </cdr:from>
    <cdr:to>
      <cdr:x>0.28286</cdr:x>
      <cdr:y>0.90755</cdr:y>
    </cdr:to>
    <cdr:sp macro="" textlink="">
      <cdr:nvSpPr>
        <cdr:cNvPr id="1741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9106" y="2527338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0.23658</cdr:x>
      <cdr:y>0.90644</cdr:y>
    </cdr:from>
    <cdr:to>
      <cdr:x>0.23658</cdr:x>
      <cdr:y>0.90644</cdr:y>
    </cdr:to>
    <cdr:sp macro="" textlink="">
      <cdr:nvSpPr>
        <cdr:cNvPr id="1945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9330" y="258468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0.23658</cdr:x>
      <cdr:y>0.90644</cdr:y>
    </cdr:from>
    <cdr:to>
      <cdr:x>0.23658</cdr:x>
      <cdr:y>0.90644</cdr:y>
    </cdr:to>
    <cdr:sp macro="" textlink="">
      <cdr:nvSpPr>
        <cdr:cNvPr id="1945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9330" y="258468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0.23658</cdr:x>
      <cdr:y>0.90644</cdr:y>
    </cdr:from>
    <cdr:to>
      <cdr:x>0.23658</cdr:x>
      <cdr:y>0.90644</cdr:y>
    </cdr:to>
    <cdr:sp macro="" textlink="">
      <cdr:nvSpPr>
        <cdr:cNvPr id="1945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9330" y="258468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0.23658</cdr:x>
      <cdr:y>0.90644</cdr:y>
    </cdr:from>
    <cdr:to>
      <cdr:x>0.23658</cdr:x>
      <cdr:y>0.90644</cdr:y>
    </cdr:to>
    <cdr:sp macro="" textlink="">
      <cdr:nvSpPr>
        <cdr:cNvPr id="1946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9330" y="258468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0.23658</cdr:x>
      <cdr:y>0.90644</cdr:y>
    </cdr:from>
    <cdr:to>
      <cdr:x>0.23658</cdr:x>
      <cdr:y>0.90644</cdr:y>
    </cdr:to>
    <cdr:sp macro="" textlink="">
      <cdr:nvSpPr>
        <cdr:cNvPr id="1946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9330" y="258468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0.23658</cdr:x>
      <cdr:y>0.90644</cdr:y>
    </cdr:from>
    <cdr:to>
      <cdr:x>0.23658</cdr:x>
      <cdr:y>0.90644</cdr:y>
    </cdr:to>
    <cdr:sp macro="" textlink="">
      <cdr:nvSpPr>
        <cdr:cNvPr id="1946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9330" y="258468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0.23658</cdr:x>
      <cdr:y>0.90644</cdr:y>
    </cdr:from>
    <cdr:to>
      <cdr:x>0.23658</cdr:x>
      <cdr:y>0.90644</cdr:y>
    </cdr:to>
    <cdr:sp macro="" textlink="">
      <cdr:nvSpPr>
        <cdr:cNvPr id="19463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9330" y="258468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0.23658</cdr:x>
      <cdr:y>0.90644</cdr:y>
    </cdr:from>
    <cdr:to>
      <cdr:x>0.23658</cdr:x>
      <cdr:y>0.90644</cdr:y>
    </cdr:to>
    <cdr:sp macro="" textlink="">
      <cdr:nvSpPr>
        <cdr:cNvPr id="1946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9330" y="258468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0.23658</cdr:x>
      <cdr:y>0.90644</cdr:y>
    </cdr:from>
    <cdr:to>
      <cdr:x>0.23658</cdr:x>
      <cdr:y>0.90644</cdr:y>
    </cdr:to>
    <cdr:sp macro="" textlink="">
      <cdr:nvSpPr>
        <cdr:cNvPr id="19465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9330" y="258468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0.23658</cdr:x>
      <cdr:y>0.90644</cdr:y>
    </cdr:from>
    <cdr:to>
      <cdr:x>0.23658</cdr:x>
      <cdr:y>0.90644</cdr:y>
    </cdr:to>
    <cdr:sp macro="" textlink="">
      <cdr:nvSpPr>
        <cdr:cNvPr id="19466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9330" y="258468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0.23658</cdr:x>
      <cdr:y>0.90644</cdr:y>
    </cdr:from>
    <cdr:to>
      <cdr:x>0.23658</cdr:x>
      <cdr:y>0.90644</cdr:y>
    </cdr:to>
    <cdr:sp macro="" textlink="">
      <cdr:nvSpPr>
        <cdr:cNvPr id="19467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9330" y="258468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0.23658</cdr:x>
      <cdr:y>0.90644</cdr:y>
    </cdr:from>
    <cdr:to>
      <cdr:x>0.23658</cdr:x>
      <cdr:y>0.90644</cdr:y>
    </cdr:to>
    <cdr:sp macro="" textlink="">
      <cdr:nvSpPr>
        <cdr:cNvPr id="19468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9330" y="258468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0.23658</cdr:x>
      <cdr:y>0.90644</cdr:y>
    </cdr:from>
    <cdr:to>
      <cdr:x>0.23658</cdr:x>
      <cdr:y>0.90644</cdr:y>
    </cdr:to>
    <cdr:sp macro="" textlink="">
      <cdr:nvSpPr>
        <cdr:cNvPr id="19469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9330" y="258468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0.23658</cdr:x>
      <cdr:y>0.90644</cdr:y>
    </cdr:from>
    <cdr:to>
      <cdr:x>0.23658</cdr:x>
      <cdr:y>0.90644</cdr:y>
    </cdr:to>
    <cdr:sp macro="" textlink="">
      <cdr:nvSpPr>
        <cdr:cNvPr id="19470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9330" y="258468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0.23658</cdr:x>
      <cdr:y>0.90644</cdr:y>
    </cdr:from>
    <cdr:to>
      <cdr:x>0.23658</cdr:x>
      <cdr:y>0.90644</cdr:y>
    </cdr:to>
    <cdr:sp macro="" textlink="">
      <cdr:nvSpPr>
        <cdr:cNvPr id="19471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9330" y="258468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  <cdr:relSizeAnchor xmlns:cdr="http://schemas.openxmlformats.org/drawingml/2006/chartDrawing">
    <cdr:from>
      <cdr:x>0.23658</cdr:x>
      <cdr:y>0.90644</cdr:y>
    </cdr:from>
    <cdr:to>
      <cdr:x>0.23658</cdr:x>
      <cdr:y>0.90644</cdr:y>
    </cdr:to>
    <cdr:sp macro="" textlink="">
      <cdr:nvSpPr>
        <cdr:cNvPr id="19472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9330" y="258468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A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fld id="{28F4834C-3988-48E3-B601-713B53F135EB}" type="datetimeFigureOut">
              <a:rPr lang="de-DE"/>
              <a:pPr>
                <a:defRPr/>
              </a:pPr>
              <a:t>29.03.2012</a:t>
            </a:fld>
            <a:endParaRPr lang="de-DE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fld id="{270C9BEA-A657-4D27-AB51-6699CBC360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558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DDA5B2-6EF6-4B64-BDDD-9530487DF51C}" type="datetimeFigureOut">
              <a:rPr lang="de-AT"/>
              <a:pPr>
                <a:defRPr/>
              </a:pPr>
              <a:t>29.03.2012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2D8C05-9538-40DF-BF1E-EE6029C9544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5701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25603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72BA1-2996-4439-A1BC-B8A499C9B64B}" type="slidenum">
              <a:rPr lang="de-A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E446-399C-4EC3-A4DE-AD75E4FFF8A9}" type="datetimeFigureOut">
              <a:rPr lang="de-AT"/>
              <a:pPr>
                <a:defRPr/>
              </a:pPr>
              <a:t>29.03.2012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356D-F3D2-43D2-8BD1-4C465D4B580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46380-DE89-4DD9-9A96-91761CB39ECB}" type="datetimeFigureOut">
              <a:rPr lang="de-AT"/>
              <a:pPr>
                <a:defRPr/>
              </a:pPr>
              <a:t>29.03.2012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E731-089D-4959-9D7C-FA8DACB6929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1D39-55D6-4384-A4B6-A0AA69EB6766}" type="datetimeFigureOut">
              <a:rPr lang="de-AT"/>
              <a:pPr>
                <a:defRPr/>
              </a:pPr>
              <a:t>29.03.2012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99674-F950-44E6-A9C7-3AAA7168F9B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07DF-A050-4E55-A41A-FD7E410D9B9C}" type="datetimeFigureOut">
              <a:rPr lang="de-AT"/>
              <a:pPr>
                <a:defRPr/>
              </a:pPr>
              <a:t>29.03.2012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F6745-D862-4D76-B544-41E1D58E4EE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5A89-AE28-40CB-9763-73A424EFBBEF}" type="datetimeFigureOut">
              <a:rPr lang="de-AT"/>
              <a:pPr>
                <a:defRPr/>
              </a:pPr>
              <a:t>29.03.2012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525E-4F12-433E-BEBA-21180B8D9E4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8E50E-CCEC-4DD9-98C0-28C3C7276322}" type="datetimeFigureOut">
              <a:rPr lang="de-AT"/>
              <a:pPr>
                <a:defRPr/>
              </a:pPr>
              <a:t>29.03.2012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5FF01-45FF-4864-B915-632305C704E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F67C2-F280-4625-ADA7-CE158331E689}" type="datetimeFigureOut">
              <a:rPr lang="de-AT"/>
              <a:pPr>
                <a:defRPr/>
              </a:pPr>
              <a:t>29.03.2012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1B0BB-B00D-4FB2-82C6-A66DFFFA3E0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09F7-8754-4306-A8C1-1EADB9DB8B4F}" type="datetimeFigureOut">
              <a:rPr lang="de-AT"/>
              <a:pPr>
                <a:defRPr/>
              </a:pPr>
              <a:t>29.03.2012</a:t>
            </a:fld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EE6F6-7EDC-49BC-9093-3B95C3BD539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1C14B-BBEE-4C0D-BCF8-84F6ED4C776D}" type="datetimeFigureOut">
              <a:rPr lang="de-AT"/>
              <a:pPr>
                <a:defRPr/>
              </a:pPr>
              <a:t>29.03.2012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EF95C-9A9F-4C85-9B08-8E95DF61FC6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65FC7-6FD7-490B-94F8-B049B9AC5FDF}" type="datetimeFigureOut">
              <a:rPr lang="de-AT"/>
              <a:pPr>
                <a:defRPr/>
              </a:pPr>
              <a:t>29.03.2012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3E5-F78C-4130-8400-1E89497FA3C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ADFCF-3DB7-453D-BC1B-738F6518FE3F}" type="datetimeFigureOut">
              <a:rPr lang="de-AT"/>
              <a:pPr>
                <a:defRPr/>
              </a:pPr>
              <a:t>29.03.2012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B0CB-314C-4AEF-861C-38E30B9DBEA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021A-32C4-47C7-9940-7F6EDC7F90EB}" type="datetimeFigureOut">
              <a:rPr lang="de-AT"/>
              <a:pPr>
                <a:defRPr/>
              </a:pPr>
              <a:t>29.03.2012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694F-A1B0-4794-A3BC-02425FB8D46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de.wikipedia.org/w/index.php?title=Datei:Wappen_at_st_florian.png&amp;filetimestamp=20060722133118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AT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6D1232-8ECD-4540-8F6F-B4677BD8DE8F}" type="datetimeFigureOut">
              <a:rPr lang="de-AT"/>
              <a:pPr>
                <a:defRPr/>
              </a:pPr>
              <a:t>29.03.2012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44F414-B3C0-4882-9C2C-2DC51BAD80C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pic>
        <p:nvPicPr>
          <p:cNvPr id="1031" name="Picture 125" descr="Wappen von Sankt Florian (Linz-Land)">
            <a:hlinkClick r:id="rId14" tooltip="Wappen von Sankt Florian (Linz-Land)"/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39725" y="242888"/>
            <a:ext cx="566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2" name="Group 126"/>
          <p:cNvGrpSpPr>
            <a:grpSpLocks/>
          </p:cNvGrpSpPr>
          <p:nvPr userDrawn="1"/>
        </p:nvGrpSpPr>
        <p:grpSpPr bwMode="auto">
          <a:xfrm>
            <a:off x="7019925" y="257175"/>
            <a:ext cx="1857375" cy="576263"/>
            <a:chOff x="432" y="1933"/>
            <a:chExt cx="2460" cy="863"/>
          </a:xfrm>
        </p:grpSpPr>
        <p:pic>
          <p:nvPicPr>
            <p:cNvPr id="1035" name="Picture 127"/>
            <p:cNvPicPr>
              <a:picLocks noChangeAspect="1" noChangeArrowheads="1"/>
            </p:cNvPicPr>
            <p:nvPr userDrawn="1"/>
          </p:nvPicPr>
          <p:blipFill>
            <a:blip r:embed="rId16"/>
            <a:srcRect r="64658"/>
            <a:stretch>
              <a:fillRect/>
            </a:stretch>
          </p:blipFill>
          <p:spPr bwMode="auto">
            <a:xfrm>
              <a:off x="432" y="1933"/>
              <a:ext cx="1768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28"/>
            <p:cNvPicPr>
              <a:picLocks noChangeAspect="1" noChangeArrowheads="1"/>
            </p:cNvPicPr>
            <p:nvPr userDrawn="1"/>
          </p:nvPicPr>
          <p:blipFill>
            <a:blip r:embed="rId16"/>
            <a:srcRect l="86163"/>
            <a:stretch>
              <a:fillRect/>
            </a:stretch>
          </p:blipFill>
          <p:spPr bwMode="auto">
            <a:xfrm>
              <a:off x="2200" y="1933"/>
              <a:ext cx="692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3" name="Picture 129"/>
          <p:cNvPicPr>
            <a:picLocks noChangeAspect="1" noChangeArrowheads="1"/>
          </p:cNvPicPr>
          <p:nvPr userDrawn="1"/>
        </p:nvPicPr>
        <p:blipFill>
          <a:blip r:embed="rId17"/>
          <a:srcRect l="26213" t="21277" r="50558" b="72444"/>
          <a:stretch>
            <a:fillRect/>
          </a:stretch>
        </p:blipFill>
        <p:spPr bwMode="auto">
          <a:xfrm>
            <a:off x="0" y="6459538"/>
            <a:ext cx="237172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0" descr="Logo-ing_aigner_RGB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7564438" y="6502400"/>
            <a:ext cx="15795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Rücklauf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half" idx="1"/>
          </p:nvPr>
        </p:nvGraphicFramePr>
        <p:xfrm>
          <a:off x="539750" y="2997200"/>
          <a:ext cx="4030187" cy="18764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05016"/>
                <a:gridCol w="1033463"/>
                <a:gridCol w="891708"/>
              </a:tblGrid>
              <a:tr h="242317">
                <a:tc>
                  <a:txBody>
                    <a:bodyPr/>
                    <a:lstStyle/>
                    <a:p>
                      <a:pPr algn="l" fontAlgn="ctr"/>
                      <a:r>
                        <a:rPr lang="de-AT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de-AT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Rücklauf </a:t>
                      </a:r>
                      <a:endParaRPr lang="de-AT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de-AT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Haushalte</a:t>
                      </a:r>
                      <a:endParaRPr lang="de-AT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370</a:t>
                      </a:r>
                      <a:endParaRPr lang="de-AT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15,1%</a:t>
                      </a:r>
                      <a:endParaRPr lang="de-AT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Landwirtschaften</a:t>
                      </a:r>
                      <a:endParaRPr lang="de-AT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de-AT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32,6%</a:t>
                      </a:r>
                      <a:endParaRPr lang="de-AT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Gewerbe</a:t>
                      </a:r>
                      <a:endParaRPr lang="de-AT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de-AT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7,1%</a:t>
                      </a:r>
                      <a:endParaRPr lang="de-AT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Landwirtschaften (extern)</a:t>
                      </a:r>
                      <a:endParaRPr lang="de-AT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de-AT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de-AT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412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de-AT" smtClean="0"/>
          </a:p>
        </p:txBody>
      </p:sp>
      <p:graphicFrame>
        <p:nvGraphicFramePr>
          <p:cNvPr id="6" name="Diagramm 5"/>
          <p:cNvGraphicFramePr>
            <a:graphicFrameLocks/>
          </p:cNvGraphicFramePr>
          <p:nvPr/>
        </p:nvGraphicFramePr>
        <p:xfrm>
          <a:off x="4860032" y="1628800"/>
          <a:ext cx="4160589" cy="468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Landwirtschaft</a:t>
            </a:r>
          </a:p>
        </p:txBody>
      </p:sp>
      <p:sp>
        <p:nvSpPr>
          <p:cNvPr id="25602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</p:nvPr>
        </p:nvGraphicFramePr>
        <p:xfrm>
          <a:off x="539750" y="3357563"/>
          <a:ext cx="4308381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  <a:gridCol w="1584176"/>
                <a:gridCol w="851997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Energieträger</a:t>
                      </a:r>
                      <a:endParaRPr lang="de-AT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Energie [kWh/a]</a:t>
                      </a:r>
                      <a:endParaRPr lang="de-AT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de-AT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Fossile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0" i="0" u="none" strike="noStrike" dirty="0">
                          <a:effectLst/>
                          <a:latin typeface="Arial"/>
                        </a:rPr>
                        <a:t>4.619.791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41,0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453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Atomare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0" i="0" u="none" strike="noStrike" dirty="0">
                          <a:effectLst/>
                          <a:latin typeface="Arial"/>
                        </a:rPr>
                        <a:t>12.783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Erneuerbare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0" i="0" u="none" strike="noStrike" dirty="0">
                          <a:effectLst/>
                          <a:latin typeface="Arial"/>
                        </a:rPr>
                        <a:t>6.642.797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58,9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Gesamt</a:t>
                      </a:r>
                      <a:endParaRPr lang="de-AT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1" i="0" u="none" strike="noStrike" dirty="0">
                          <a:effectLst/>
                          <a:latin typeface="Arial"/>
                        </a:rPr>
                        <a:t>11.275.371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de-AT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Diagramm 5"/>
          <p:cNvGraphicFramePr>
            <a:graphicFrameLocks/>
          </p:cNvGraphicFramePr>
          <p:nvPr/>
        </p:nvGraphicFramePr>
        <p:xfrm>
          <a:off x="4777883" y="1772814"/>
          <a:ext cx="4388400" cy="47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30" name="Textfeld 6"/>
          <p:cNvSpPr txBox="1">
            <a:spLocks noChangeArrowheads="1"/>
          </p:cNvSpPr>
          <p:nvPr/>
        </p:nvSpPr>
        <p:spPr bwMode="auto">
          <a:xfrm>
            <a:off x="428625" y="1773238"/>
            <a:ext cx="47196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Jahresenergieverbrauch [kWh/a] landwirtschaftlicher Betriebe samt Haushalten nach Art der Energieträger</a:t>
            </a:r>
            <a:endParaRPr lang="de-AT" sz="200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Landwirtschaft</a:t>
            </a:r>
          </a:p>
        </p:txBody>
      </p:sp>
      <p:sp>
        <p:nvSpPr>
          <p:cNvPr id="27650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half" idx="2"/>
          </p:nvPr>
        </p:nvGraphicFramePr>
        <p:xfrm>
          <a:off x="539750" y="3357563"/>
          <a:ext cx="3941417" cy="1571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493"/>
                <a:gridCol w="1893887"/>
                <a:gridCol w="774037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Bereiche</a:t>
                      </a:r>
                      <a:endParaRPr lang="de-AT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Energie [kWh/a]</a:t>
                      </a:r>
                      <a:endParaRPr lang="de-AT" sz="20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de-AT" sz="20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Wärme 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0" i="0" u="none" strike="noStrike" dirty="0">
                          <a:effectLst/>
                          <a:latin typeface="Arial"/>
                        </a:rPr>
                        <a:t>6.290.032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55,8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Strom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0" i="0" u="none" strike="noStrike" dirty="0">
                          <a:effectLst/>
                          <a:latin typeface="Arial"/>
                        </a:rPr>
                        <a:t>985.430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8,7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Treibstoffe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0" i="0" u="none" strike="noStrike" dirty="0">
                          <a:effectLst/>
                          <a:latin typeface="Arial"/>
                        </a:rPr>
                        <a:t>3.999.909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35,5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Gesamt</a:t>
                      </a:r>
                      <a:endParaRPr lang="de-AT" sz="20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1" i="0" u="none" strike="noStrike" dirty="0">
                          <a:effectLst/>
                          <a:latin typeface="Arial"/>
                        </a:rPr>
                        <a:t>11.275.371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de-AT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4788024" y="1772816"/>
          <a:ext cx="4572560" cy="47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78" name="Textfeld 3"/>
          <p:cNvSpPr txBox="1">
            <a:spLocks noChangeArrowheads="1"/>
          </p:cNvSpPr>
          <p:nvPr/>
        </p:nvSpPr>
        <p:spPr bwMode="auto">
          <a:xfrm>
            <a:off x="431800" y="1773238"/>
            <a:ext cx="45370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Jahresenergieverbrauch [kWh/a] landwirtschaftlicher Betriebe samt Haushalten nach Bereichen</a:t>
            </a:r>
          </a:p>
          <a:p>
            <a:endParaRPr lang="de-AT" sz="200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Landwirtschaft</a:t>
            </a:r>
          </a:p>
        </p:txBody>
      </p:sp>
      <p:sp>
        <p:nvSpPr>
          <p:cNvPr id="28674" name="Inhaltsplatzhalter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4038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919288" y="2852738"/>
          <a:ext cx="5304192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1921"/>
                <a:gridCol w="2364159"/>
                <a:gridCol w="1008112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Energieträger</a:t>
                      </a:r>
                      <a:endParaRPr lang="de-AT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Energie [kWh/a]</a:t>
                      </a:r>
                      <a:endParaRPr lang="de-AT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de-AT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Heizöl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0" i="0" u="none" strike="noStrike" dirty="0">
                          <a:effectLst/>
                          <a:latin typeface="Arial"/>
                        </a:rPr>
                        <a:t>95.214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Kohle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0" i="0" u="none" strike="noStrike" dirty="0">
                          <a:effectLst/>
                          <a:latin typeface="Arial"/>
                        </a:rPr>
                        <a:t>14.374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Gas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0" i="0" u="none" strike="noStrike" dirty="0">
                          <a:effectLst/>
                          <a:latin typeface="Arial"/>
                        </a:rPr>
                        <a:t>309.314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Solar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0" i="0" u="none" strike="noStrike" dirty="0">
                          <a:effectLst/>
                          <a:latin typeface="Arial"/>
                        </a:rPr>
                        <a:t>164.629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Holz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0" i="0" u="none" strike="noStrike" dirty="0">
                          <a:effectLst/>
                          <a:latin typeface="Arial"/>
                        </a:rPr>
                        <a:t>5.368.091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85,3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Nahwärme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0" i="0" u="none" strike="noStrike" dirty="0">
                          <a:effectLst/>
                          <a:latin typeface="Arial"/>
                        </a:rPr>
                        <a:t>337.857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Strom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553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Sonstige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Summe</a:t>
                      </a:r>
                      <a:endParaRPr lang="de-AT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1" i="0" u="none" strike="noStrike" dirty="0">
                          <a:effectLst/>
                          <a:latin typeface="Arial"/>
                        </a:rPr>
                        <a:t>6.290.032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de-AT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721" name="Textfeld 3"/>
          <p:cNvSpPr txBox="1">
            <a:spLocks noChangeArrowheads="1"/>
          </p:cNvSpPr>
          <p:nvPr/>
        </p:nvSpPr>
        <p:spPr bwMode="auto">
          <a:xfrm>
            <a:off x="449263" y="1768475"/>
            <a:ext cx="85867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Energieverbrauch [kWh/a] landwirtschaftlicher Betriebe samt Haushalten für Wärme-Erzeugung nach Energieträgern</a:t>
            </a:r>
          </a:p>
          <a:p>
            <a:endParaRPr lang="de-AT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Landwirtschaft</a:t>
            </a:r>
          </a:p>
        </p:txBody>
      </p:sp>
      <p:sp>
        <p:nvSpPr>
          <p:cNvPr id="29698" name="Inhaltsplatzhalter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4038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Textfeld 3"/>
          <p:cNvSpPr txBox="1">
            <a:spLocks noChangeArrowheads="1"/>
          </p:cNvSpPr>
          <p:nvPr/>
        </p:nvSpPr>
        <p:spPr bwMode="auto">
          <a:xfrm>
            <a:off x="449263" y="1768475"/>
            <a:ext cx="83708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Energieverbrauch [kWh/a] landwirtschaftlicher Betriebe samt Haushalten für Wärme-Erzeugung nach Energieträgern</a:t>
            </a:r>
          </a:p>
          <a:p>
            <a:endParaRPr lang="de-AT">
              <a:latin typeface="Rockwell" pitchFamily="18" charset="0"/>
            </a:endParaRPr>
          </a:p>
        </p:txBody>
      </p:sp>
      <p:graphicFrame>
        <p:nvGraphicFramePr>
          <p:cNvPr id="6" name="Diagramm 5"/>
          <p:cNvGraphicFramePr>
            <a:graphicFrameLocks/>
          </p:cNvGraphicFramePr>
          <p:nvPr/>
        </p:nvGraphicFramePr>
        <p:xfrm>
          <a:off x="2286000" y="2708920"/>
          <a:ext cx="4572000" cy="45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Gewerbe</a:t>
            </a:r>
          </a:p>
        </p:txBody>
      </p:sp>
      <p:sp>
        <p:nvSpPr>
          <p:cNvPr id="30722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</p:nvPr>
        </p:nvGraphicFramePr>
        <p:xfrm>
          <a:off x="539750" y="3284538"/>
          <a:ext cx="4002462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7188"/>
                <a:gridCol w="1602423"/>
                <a:gridCol w="772851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Energieträger</a:t>
                      </a:r>
                      <a:endParaRPr lang="de-AT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Energie [kWh/a]</a:t>
                      </a:r>
                      <a:endParaRPr lang="de-AT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de-AT" sz="20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Fossile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56.527.180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68,0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Atomare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198.047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Erneuerbare</a:t>
                      </a:r>
                      <a:endParaRPr lang="de-AT" sz="2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26.414.934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31,8</a:t>
                      </a:r>
                      <a:endParaRPr lang="de-AT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Gesamt</a:t>
                      </a:r>
                      <a:endParaRPr lang="de-AT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83.140.067</a:t>
                      </a:r>
                      <a:endParaRPr lang="de-AT" sz="20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de-AT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Diagramm 5"/>
          <p:cNvGraphicFramePr>
            <a:graphicFrameLocks/>
          </p:cNvGraphicFramePr>
          <p:nvPr/>
        </p:nvGraphicFramePr>
        <p:xfrm>
          <a:off x="4788024" y="1628800"/>
          <a:ext cx="4568400" cy="47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0" name="Textfeld 3"/>
          <p:cNvSpPr txBox="1">
            <a:spLocks noChangeArrowheads="1"/>
          </p:cNvSpPr>
          <p:nvPr/>
        </p:nvSpPr>
        <p:spPr bwMode="auto">
          <a:xfrm>
            <a:off x="468313" y="1790700"/>
            <a:ext cx="46799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Jahresenergieverbrauch (kWh/a) Gewerbebetriebe nach Art der Energieträger</a:t>
            </a:r>
          </a:p>
          <a:p>
            <a:endParaRPr lang="de-AT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Gewerbe</a:t>
            </a:r>
          </a:p>
        </p:txBody>
      </p:sp>
      <p:sp>
        <p:nvSpPr>
          <p:cNvPr id="31746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76" name="Group 32"/>
          <p:cNvGraphicFramePr>
            <a:graphicFrameLocks noGrp="1"/>
          </p:cNvGraphicFramePr>
          <p:nvPr/>
        </p:nvGraphicFramePr>
        <p:xfrm>
          <a:off x="546100" y="3357563"/>
          <a:ext cx="3590925" cy="1876425"/>
        </p:xfrm>
        <a:graphic>
          <a:graphicData uri="http://schemas.openxmlformats.org/drawingml/2006/table">
            <a:tbl>
              <a:tblPr/>
              <a:tblGrid>
                <a:gridCol w="1289050"/>
                <a:gridCol w="1528763"/>
                <a:gridCol w="773112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Bereiche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 [kWh/a]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Wärme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53.013.698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63,8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Strom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7.096.790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Treibstoffe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23.029.579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Gesamt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83.140.067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4427984" y="1844824"/>
          <a:ext cx="4569884" cy="47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74" name="Textfeld 3"/>
          <p:cNvSpPr txBox="1">
            <a:spLocks noChangeArrowheads="1"/>
          </p:cNvSpPr>
          <p:nvPr/>
        </p:nvSpPr>
        <p:spPr bwMode="auto">
          <a:xfrm>
            <a:off x="420688" y="1773238"/>
            <a:ext cx="436721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Jahresenergieverbrauch (kWh/a) Gewerbebetriebe nach Bereichen</a:t>
            </a:r>
          </a:p>
          <a:p>
            <a:endParaRPr lang="de-AT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Gewerbe</a:t>
            </a:r>
          </a:p>
        </p:txBody>
      </p:sp>
      <p:sp>
        <p:nvSpPr>
          <p:cNvPr id="32770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943100" y="2924175"/>
          <a:ext cx="5256213" cy="3143250"/>
        </p:xfrm>
        <a:graphic>
          <a:graphicData uri="http://schemas.openxmlformats.org/drawingml/2006/table">
            <a:tbl>
              <a:tblPr/>
              <a:tblGrid>
                <a:gridCol w="1916113"/>
                <a:gridCol w="2260600"/>
                <a:gridCol w="1079500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Energieträger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 [kWh/a]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Heizöl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17.210.880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Kohle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20.709.158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Sonne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307.200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Holz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3.379.202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Nahwärme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11.056.282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Strom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350.976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Sonstige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Summe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53.013.698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17" name="Textfeld 4"/>
          <p:cNvSpPr txBox="1">
            <a:spLocks noChangeArrowheads="1"/>
          </p:cNvSpPr>
          <p:nvPr/>
        </p:nvSpPr>
        <p:spPr bwMode="auto">
          <a:xfrm>
            <a:off x="468313" y="1773238"/>
            <a:ext cx="813593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Energieverbrauch (kWh/a) Gewerbebetriebe für Wärme-Erzeugung nach Energieträgern</a:t>
            </a:r>
          </a:p>
          <a:p>
            <a:endParaRPr lang="de-AT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Gewerbe</a:t>
            </a:r>
          </a:p>
        </p:txBody>
      </p:sp>
      <p:sp>
        <p:nvSpPr>
          <p:cNvPr id="33794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Diagramm 10"/>
          <p:cNvGraphicFramePr>
            <a:graphicFrameLocks/>
          </p:cNvGraphicFramePr>
          <p:nvPr/>
        </p:nvGraphicFramePr>
        <p:xfrm>
          <a:off x="2177988" y="2852936"/>
          <a:ext cx="47880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6" name="Textfeld 4"/>
          <p:cNvSpPr txBox="1">
            <a:spLocks noChangeArrowheads="1"/>
          </p:cNvSpPr>
          <p:nvPr/>
        </p:nvSpPr>
        <p:spPr bwMode="auto">
          <a:xfrm>
            <a:off x="468313" y="1773238"/>
            <a:ext cx="813593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Energieverbrauch (kWh/a) Gewerbebetriebe für Wärmeerzeugung nach Energieträgern</a:t>
            </a:r>
          </a:p>
          <a:p>
            <a:endParaRPr lang="de-AT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Gesamt</a:t>
            </a:r>
          </a:p>
        </p:txBody>
      </p:sp>
      <p:sp>
        <p:nvSpPr>
          <p:cNvPr id="34818" name="Inhaltsplatzhalt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AT" sz="2000" smtClean="0">
                <a:latin typeface="Arial" charset="0"/>
                <a:cs typeface="Arial" charset="0"/>
              </a:rPr>
              <a:t>Energiekennzahlen</a:t>
            </a:r>
          </a:p>
        </p:txBody>
      </p:sp>
      <p:graphicFrame>
        <p:nvGraphicFramePr>
          <p:cNvPr id="34899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50949"/>
              </p:ext>
            </p:extLst>
          </p:nvPr>
        </p:nvGraphicFramePr>
        <p:xfrm>
          <a:off x="179388" y="1916113"/>
          <a:ext cx="8562975" cy="3798888"/>
        </p:xfrm>
        <a:graphic>
          <a:graphicData uri="http://schemas.openxmlformats.org/drawingml/2006/table">
            <a:tbl>
              <a:tblPr/>
              <a:tblGrid>
                <a:gridCol w="2376487"/>
                <a:gridCol w="1036638"/>
                <a:gridCol w="1320800"/>
                <a:gridCol w="1544637"/>
                <a:gridCol w="1417638"/>
                <a:gridCol w="86677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Haushalt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Landwirtschaft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Komm.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Einrichtungen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Werte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Spezifischer Verbrauch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kWh/m</a:t>
                      </a:r>
                      <a:r>
                        <a:rPr kumimoji="0" lang="de-A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152,2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Soll 60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Gesamt Kilometer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53.820.356  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1.796.786  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Gefahrene Kilometer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 Haushalt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km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21.978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20.893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14.031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Durchschnittliche Kilometer pro PKW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km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13.643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10.636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Durchschnittlicher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Treibstoffverbrauch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l/(100 km)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7,04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6,61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Stromverbrauch pro Person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1874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Gesamt</a:t>
            </a:r>
          </a:p>
        </p:txBody>
      </p:sp>
      <p:sp>
        <p:nvSpPr>
          <p:cNvPr id="35842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</p:nvPr>
        </p:nvGraphicFramePr>
        <p:xfrm>
          <a:off x="539750" y="3357563"/>
          <a:ext cx="4319588" cy="1895475"/>
        </p:xfrm>
        <a:graphic>
          <a:graphicData uri="http://schemas.openxmlformats.org/drawingml/2006/table">
            <a:tbl>
              <a:tblPr/>
              <a:tblGrid>
                <a:gridCol w="1627188"/>
                <a:gridCol w="1601787"/>
                <a:gridCol w="1090613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Energieträger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 [kWh/a]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Fossile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139.704.043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Atomare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388.323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Erneuerbare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59.838.033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Gesamt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199.930.309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69" name="Textfeld 3"/>
          <p:cNvSpPr txBox="1">
            <a:spLocks noChangeArrowheads="1"/>
          </p:cNvSpPr>
          <p:nvPr/>
        </p:nvSpPr>
        <p:spPr bwMode="auto">
          <a:xfrm>
            <a:off x="468313" y="1773238"/>
            <a:ext cx="431958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Jahresenergieverbrauch (kWh/a) gesamt nach Art der Energieträger</a:t>
            </a:r>
          </a:p>
          <a:p>
            <a:endParaRPr lang="de-AT">
              <a:latin typeface="Rockwell" pitchFamily="18" charset="0"/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/>
        </p:nvGraphicFramePr>
        <p:xfrm>
          <a:off x="4788024" y="2996952"/>
          <a:ext cx="4862414" cy="351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Kommune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1"/>
          </p:nvPr>
        </p:nvGraphicFramePr>
        <p:xfrm>
          <a:off x="504825" y="3357563"/>
          <a:ext cx="4083050" cy="1876425"/>
        </p:xfrm>
        <a:graphic>
          <a:graphicData uri="http://schemas.openxmlformats.org/drawingml/2006/table">
            <a:tbl>
              <a:tblPr/>
              <a:tblGrid>
                <a:gridCol w="1562100"/>
                <a:gridCol w="1601788"/>
                <a:gridCol w="919162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Energieträger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 [kWh/a]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Fossile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1.468.985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46,3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Atomare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10.458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Erneuerbare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1.694.935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53,4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Gesamt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3.174.377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6" name="Rechteck 6"/>
          <p:cNvSpPr>
            <a:spLocks noChangeArrowheads="1"/>
          </p:cNvSpPr>
          <p:nvPr/>
        </p:nvSpPr>
        <p:spPr bwMode="auto">
          <a:xfrm>
            <a:off x="454025" y="1844675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Jahresenergieverbrauch [kWh/Jahr] kommunaler Einrichtungen nach Art der Energieträger</a:t>
            </a:r>
          </a:p>
        </p:txBody>
      </p:sp>
      <p:sp>
        <p:nvSpPr>
          <p:cNvPr id="17437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de-AT" smtClean="0"/>
          </a:p>
        </p:txBody>
      </p:sp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4932040" y="3068960"/>
          <a:ext cx="4576763" cy="356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Gesamt</a:t>
            </a:r>
          </a:p>
        </p:txBody>
      </p:sp>
      <p:sp>
        <p:nvSpPr>
          <p:cNvPr id="38914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77" name="Group 65"/>
          <p:cNvGraphicFramePr>
            <a:graphicFrameLocks noGrp="1"/>
          </p:cNvGraphicFramePr>
          <p:nvPr/>
        </p:nvGraphicFramePr>
        <p:xfrm>
          <a:off x="38100" y="3213100"/>
          <a:ext cx="9075738" cy="1885950"/>
        </p:xfrm>
        <a:graphic>
          <a:graphicData uri="http://schemas.openxmlformats.org/drawingml/2006/table">
            <a:tbl>
              <a:tblPr/>
              <a:tblGrid>
                <a:gridCol w="1368425"/>
                <a:gridCol w="1584325"/>
                <a:gridCol w="1368425"/>
                <a:gridCol w="1946275"/>
                <a:gridCol w="1584325"/>
                <a:gridCol w="1223963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Spez. Kosten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Summe Kosten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Bereiche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kWh/a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€/kWh 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Wärme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115.195.321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57,62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0,064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7.419.071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39,53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Strom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19.712.287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9,86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0,180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3.548.212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Treibstoffe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65.022.701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32,52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0,120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7.802.724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41,57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Gesamt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199.930.309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0,094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18.770.007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59" name="Textfeld 4"/>
          <p:cNvSpPr txBox="1">
            <a:spLocks noChangeArrowheads="1"/>
          </p:cNvSpPr>
          <p:nvPr/>
        </p:nvSpPr>
        <p:spPr bwMode="auto">
          <a:xfrm>
            <a:off x="449263" y="1827213"/>
            <a:ext cx="700246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Jahresenergieverbrauch (kWh/a) gesamt und Kosten nach Bereichen</a:t>
            </a:r>
          </a:p>
          <a:p>
            <a:endParaRPr lang="de-AT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Gesamt</a:t>
            </a:r>
          </a:p>
        </p:txBody>
      </p:sp>
      <p:sp>
        <p:nvSpPr>
          <p:cNvPr id="36870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1" name="Textfeld 4"/>
          <p:cNvSpPr txBox="1">
            <a:spLocks noChangeArrowheads="1"/>
          </p:cNvSpPr>
          <p:nvPr/>
        </p:nvSpPr>
        <p:spPr bwMode="auto">
          <a:xfrm>
            <a:off x="449263" y="1827213"/>
            <a:ext cx="700246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Jahresenergieverbrauch (kWh/a) gesamt nach Bereichen</a:t>
            </a:r>
          </a:p>
          <a:p>
            <a:endParaRPr lang="de-AT">
              <a:latin typeface="Rockwell" pitchFamily="18" charset="0"/>
            </a:endParaRPr>
          </a:p>
        </p:txBody>
      </p:sp>
      <p:graphicFrame>
        <p:nvGraphicFramePr>
          <p:cNvPr id="36868" name="Diagramm 5"/>
          <p:cNvGraphicFramePr>
            <a:graphicFrameLocks/>
          </p:cNvGraphicFramePr>
          <p:nvPr/>
        </p:nvGraphicFramePr>
        <p:xfrm>
          <a:off x="2178050" y="2474913"/>
          <a:ext cx="4787900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r:id="rId3" imgW="4791871" imgH="3889585" progId="Excel.Chart.8">
                  <p:embed/>
                </p:oleObj>
              </mc:Choice>
              <mc:Fallback>
                <p:oleObj r:id="rId3" imgW="4791871" imgH="3889585" progId="Excel.Chart.8">
                  <p:embed/>
                  <p:pic>
                    <p:nvPicPr>
                      <p:cNvPr id="0" name="Diagramm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474913"/>
                        <a:ext cx="4787900" cy="3887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Gesamt</a:t>
            </a:r>
          </a:p>
        </p:txBody>
      </p:sp>
      <p:sp>
        <p:nvSpPr>
          <p:cNvPr id="39938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043" name="Group 107"/>
          <p:cNvGraphicFramePr>
            <a:graphicFrameLocks noGrp="1"/>
          </p:cNvGraphicFramePr>
          <p:nvPr/>
        </p:nvGraphicFramePr>
        <p:xfrm>
          <a:off x="47625" y="2349500"/>
          <a:ext cx="9047163" cy="3457575"/>
        </p:xfrm>
        <a:graphic>
          <a:graphicData uri="http://schemas.openxmlformats.org/drawingml/2006/table">
            <a:tbl>
              <a:tblPr/>
              <a:tblGrid>
                <a:gridCol w="1644650"/>
                <a:gridCol w="1439863"/>
                <a:gridCol w="1152525"/>
                <a:gridCol w="1655762"/>
                <a:gridCol w="1798638"/>
                <a:gridCol w="1355725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Spez. Kosten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Summe Kosten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Energieträger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kWh/a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€/kWh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Heizöl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26.545.349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23,36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0,075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1.990.901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27,17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Kohle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145.849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0,040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5.834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48.103.367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42,34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0,070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3.367.236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45,96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Sonne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3.245.556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32.456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Holz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20.637.331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18,16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0,029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598.483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8,17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Fernwärme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12.060.235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10,61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0,070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844.216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11,52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Strom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2.624.179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0,180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472.352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6,45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Sonstige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262.535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0,060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15.752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Gesamt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113.624.401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0,064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7.327.230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18" name="Textfeld 3"/>
          <p:cNvSpPr txBox="1">
            <a:spLocks noChangeArrowheads="1"/>
          </p:cNvSpPr>
          <p:nvPr/>
        </p:nvSpPr>
        <p:spPr bwMode="auto">
          <a:xfrm>
            <a:off x="530225" y="1268413"/>
            <a:ext cx="808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Energieverbrauch (kWh/a) gesamt für Wärme-Erzeugung nach Energieträgern und Kosten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Gesamt</a:t>
            </a:r>
          </a:p>
        </p:txBody>
      </p:sp>
      <p:sp>
        <p:nvSpPr>
          <p:cNvPr id="40962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Textfeld 4"/>
          <p:cNvSpPr txBox="1">
            <a:spLocks noChangeArrowheads="1"/>
          </p:cNvSpPr>
          <p:nvPr/>
        </p:nvSpPr>
        <p:spPr bwMode="auto">
          <a:xfrm>
            <a:off x="395288" y="1773238"/>
            <a:ext cx="8497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/>
              <a:t>Energieverbrauch (kWh/a) gesamt für Wärme-Erzeugung nach Energieträgern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/>
        </p:nvGraphicFramePr>
        <p:xfrm>
          <a:off x="683568" y="2492896"/>
          <a:ext cx="7128792" cy="371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Potential</a:t>
            </a:r>
          </a:p>
        </p:txBody>
      </p:sp>
      <p:sp>
        <p:nvSpPr>
          <p:cNvPr id="41986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Textfeld 4"/>
          <p:cNvSpPr txBox="1">
            <a:spLocks noChangeArrowheads="1"/>
          </p:cNvSpPr>
          <p:nvPr/>
        </p:nvSpPr>
        <p:spPr bwMode="auto">
          <a:xfrm>
            <a:off x="395288" y="1196975"/>
            <a:ext cx="8497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Theoretisches technisches Potential regenerativer Energieträger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476375" y="1916113"/>
          <a:ext cx="6552728" cy="440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425"/>
                <a:gridCol w="1944017"/>
                <a:gridCol w="1865286"/>
              </a:tblGrid>
              <a:tr h="3025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b="1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Wärme [kWh/a]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Strom  [kWh/a]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Solar-</a:t>
                      </a:r>
                      <a:r>
                        <a:rPr lang="de-AT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Thermie</a:t>
                      </a:r>
                      <a:endParaRPr lang="de-AT" sz="20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8.449.000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PV-Anlagen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3.741.700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Wasserkraft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Windkraft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Geothermie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Holz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5.327.000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58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Energiewald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6.656.393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Energiegras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6.839.117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Ölpflanzen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1.854.393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Pflanzen für Biogas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2.642.546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1.761.698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Biogas (Nutztiere)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785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Summe Potentiale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31.768.449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5.503.398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Potential</a:t>
            </a:r>
          </a:p>
        </p:txBody>
      </p:sp>
      <p:sp>
        <p:nvSpPr>
          <p:cNvPr id="43010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Textfeld 4"/>
          <p:cNvSpPr txBox="1">
            <a:spLocks noChangeArrowheads="1"/>
          </p:cNvSpPr>
          <p:nvPr/>
        </p:nvSpPr>
        <p:spPr bwMode="auto">
          <a:xfrm>
            <a:off x="395288" y="1196975"/>
            <a:ext cx="8497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IST-Energieeinsatz vs. technisches Potential regenerativer Energieträger</a:t>
            </a:r>
          </a:p>
        </p:txBody>
      </p:sp>
      <p:graphicFrame>
        <p:nvGraphicFramePr>
          <p:cNvPr id="43102" name="Group 94"/>
          <p:cNvGraphicFramePr>
            <a:graphicFrameLocks noGrp="1"/>
          </p:cNvGraphicFramePr>
          <p:nvPr/>
        </p:nvGraphicFramePr>
        <p:xfrm>
          <a:off x="395288" y="1773238"/>
          <a:ext cx="8496300" cy="4241802"/>
        </p:xfrm>
        <a:graphic>
          <a:graphicData uri="http://schemas.openxmlformats.org/drawingml/2006/table">
            <a:tbl>
              <a:tblPr/>
              <a:tblGrid>
                <a:gridCol w="2320925"/>
                <a:gridCol w="806450"/>
                <a:gridCol w="1693862"/>
                <a:gridCol w="1755775"/>
                <a:gridCol w="1919288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Einheit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Einsatz reg. Energieträger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Techn. Potential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Zusätzl. Potential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Solar-Thermie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3.217.969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8.449.000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5.231.031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PV-Anlagen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65.471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3.741.700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3.676.229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Wasserkraft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Windkraft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Geothermie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Holz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21.253.514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5.327.000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-15.926.514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Energiewald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6.656.393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6.656.393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Energiegras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6.839.117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6.839.117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Ölpflanzen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1.385.284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1.854.393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469.108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Pflanzen für Biogas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4.404.244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4.404.244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Biogas (Nutztiere)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Summe Potentiale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25.922.238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37.271.846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11.349.608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eaLnBrk="1" hangingPunct="1"/>
            <a:r>
              <a:rPr lang="de-AT" sz="3200" b="1" dirty="0" smtClean="0">
                <a:latin typeface="Arial" charset="0"/>
                <a:cs typeface="Arial" charset="0"/>
              </a:rPr>
              <a:t>Programm</a:t>
            </a:r>
          </a:p>
        </p:txBody>
      </p:sp>
      <p:sp>
        <p:nvSpPr>
          <p:cNvPr id="3" name="Rechteck 2"/>
          <p:cNvSpPr/>
          <p:nvPr/>
        </p:nvSpPr>
        <p:spPr>
          <a:xfrm>
            <a:off x="1619672" y="2136339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AT" dirty="0" smtClean="0"/>
              <a:t>- Begrüßung</a:t>
            </a:r>
            <a:endParaRPr lang="de-AT" dirty="0"/>
          </a:p>
          <a:p>
            <a:pPr lvl="0"/>
            <a:r>
              <a:rPr lang="de-AT" dirty="0" smtClean="0"/>
              <a:t>- Kurze </a:t>
            </a:r>
            <a:r>
              <a:rPr lang="de-AT" dirty="0"/>
              <a:t>Präsentation der Ergebnisse</a:t>
            </a:r>
          </a:p>
          <a:p>
            <a:pPr lvl="0"/>
            <a:r>
              <a:rPr lang="de-AT" dirty="0" smtClean="0"/>
              <a:t>- Erläuterung </a:t>
            </a:r>
            <a:r>
              <a:rPr lang="de-AT" dirty="0"/>
              <a:t>der weiteren Arbeitsweise und </a:t>
            </a:r>
            <a:r>
              <a:rPr lang="de-AT" dirty="0" smtClean="0"/>
              <a:t>Prozesses 	(</a:t>
            </a:r>
            <a:r>
              <a:rPr lang="de-AT" dirty="0"/>
              <a:t>Ziele, Maßnahmen, </a:t>
            </a:r>
            <a:r>
              <a:rPr lang="de-AT" dirty="0" smtClean="0"/>
              <a:t>Bereiche </a:t>
            </a:r>
            <a:r>
              <a:rPr lang="de-AT" dirty="0"/>
              <a:t>der Arbeitsgruppen)</a:t>
            </a:r>
          </a:p>
          <a:p>
            <a:pPr lvl="0"/>
            <a:r>
              <a:rPr lang="de-AT" dirty="0" smtClean="0"/>
              <a:t>- Einteilung </a:t>
            </a:r>
            <a:r>
              <a:rPr lang="de-AT" dirty="0"/>
              <a:t>der Arbeitsgruppen</a:t>
            </a:r>
          </a:p>
          <a:p>
            <a:pPr lvl="0"/>
            <a:r>
              <a:rPr lang="de-AT" dirty="0" smtClean="0"/>
              <a:t>- Erste </a:t>
            </a:r>
            <a:r>
              <a:rPr lang="de-AT" dirty="0"/>
              <a:t>Arbeitseinheit der Arbeitsgruppe</a:t>
            </a:r>
          </a:p>
          <a:p>
            <a:pPr lvl="0"/>
            <a:r>
              <a:rPr lang="de-AT" dirty="0" smtClean="0"/>
              <a:t>- Präsentationen </a:t>
            </a:r>
            <a:r>
              <a:rPr lang="de-AT" dirty="0"/>
              <a:t>der einzelnen Arbeitsgruppen</a:t>
            </a:r>
          </a:p>
        </p:txBody>
      </p:sp>
    </p:spTree>
    <p:extLst>
      <p:ext uri="{BB962C8B-B14F-4D97-AF65-F5344CB8AC3E}">
        <p14:creationId xmlns:p14="http://schemas.microsoft.com/office/powerpoint/2010/main" val="18089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Bilanz</a:t>
            </a:r>
          </a:p>
        </p:txBody>
      </p:sp>
      <p:sp>
        <p:nvSpPr>
          <p:cNvPr id="44035" name="Textfeld 4"/>
          <p:cNvSpPr txBox="1">
            <a:spLocks noChangeArrowheads="1"/>
          </p:cNvSpPr>
          <p:nvPr/>
        </p:nvSpPr>
        <p:spPr bwMode="auto">
          <a:xfrm>
            <a:off x="395288" y="1196975"/>
            <a:ext cx="8497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 dirty="0" smtClean="0">
                <a:cs typeface="Arial" charset="0"/>
              </a:rPr>
              <a:t>Zusammenfassung Energieverbrauch (gesamt) in kWh pro Jahr</a:t>
            </a:r>
            <a:endParaRPr lang="de-AT" sz="2000" dirty="0">
              <a:cs typeface="Arial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041100"/>
              </p:ext>
            </p:extLst>
          </p:nvPr>
        </p:nvGraphicFramePr>
        <p:xfrm>
          <a:off x="179512" y="2132858"/>
          <a:ext cx="8853497" cy="2088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3006"/>
                <a:gridCol w="1071664"/>
                <a:gridCol w="531813"/>
                <a:gridCol w="1031973"/>
                <a:gridCol w="426682"/>
                <a:gridCol w="1313454"/>
                <a:gridCol w="432048"/>
                <a:gridCol w="1152128"/>
                <a:gridCol w="432048"/>
                <a:gridCol w="1081999"/>
                <a:gridCol w="426682"/>
              </a:tblGrid>
              <a:tr h="417646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1" u="none" strike="noStrike" dirty="0">
                          <a:effectLst/>
                        </a:rPr>
                        <a:t>Bereiche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 dirty="0">
                          <a:effectLst/>
                        </a:rPr>
                        <a:t>Kommune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>
                          <a:effectLst/>
                        </a:rPr>
                        <a:t>%</a:t>
                      </a:r>
                      <a:endParaRPr lang="de-A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>
                          <a:effectLst/>
                        </a:rPr>
                        <a:t>Haushalt</a:t>
                      </a:r>
                      <a:endParaRPr lang="de-A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>
                          <a:effectLst/>
                        </a:rPr>
                        <a:t>%</a:t>
                      </a:r>
                      <a:endParaRPr lang="de-A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>
                          <a:effectLst/>
                        </a:rPr>
                        <a:t>Landwirtschaft</a:t>
                      </a:r>
                      <a:endParaRPr lang="de-A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>
                          <a:effectLst/>
                        </a:rPr>
                        <a:t>%</a:t>
                      </a:r>
                      <a:endParaRPr lang="de-A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>
                          <a:effectLst/>
                        </a:rPr>
                        <a:t>Gewerbe</a:t>
                      </a:r>
                      <a:endParaRPr lang="de-A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>
                          <a:effectLst/>
                        </a:rPr>
                        <a:t>%</a:t>
                      </a:r>
                      <a:endParaRPr lang="de-A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>
                          <a:effectLst/>
                        </a:rPr>
                        <a:t>Summe</a:t>
                      </a:r>
                      <a:endParaRPr lang="de-A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 dirty="0">
                          <a:effectLst/>
                        </a:rPr>
                        <a:t>%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1" u="none" strike="noStrike">
                          <a:effectLst/>
                        </a:rPr>
                        <a:t>Wärme </a:t>
                      </a:r>
                      <a:endParaRPr lang="de-A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2.265.655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71%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53.625.936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52%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6.290.032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56%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53.013.698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64%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115.195.321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58%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1" u="none" strike="noStrike">
                          <a:effectLst/>
                        </a:rPr>
                        <a:t>Strom</a:t>
                      </a:r>
                      <a:endParaRPr lang="de-A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804.432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25%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10.825.635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11%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985.430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9%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7.096.790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9%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19.712.287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1" u="none" strike="noStrike">
                          <a:effectLst/>
                        </a:rPr>
                        <a:t>Treibstoffe</a:t>
                      </a:r>
                      <a:endParaRPr lang="de-A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104.290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3%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37.888.923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37%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3.999.909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35%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23.029.579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28%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65.022.701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33%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1" u="none" strike="noStrike" dirty="0">
                          <a:effectLst/>
                        </a:rPr>
                        <a:t>Gesamt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 smtClean="0">
                          <a:effectLst/>
                        </a:rPr>
                        <a:t>3.174.377   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100%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    102.340.494   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100%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 smtClean="0">
                          <a:effectLst/>
                        </a:rPr>
                        <a:t>11.275.371   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100%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    83.140.067   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100%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    199.930.309   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100%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Bilanz</a:t>
            </a:r>
          </a:p>
        </p:txBody>
      </p:sp>
      <p:sp>
        <p:nvSpPr>
          <p:cNvPr id="44034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extfeld 4"/>
          <p:cNvSpPr txBox="1">
            <a:spLocks noChangeArrowheads="1"/>
          </p:cNvSpPr>
          <p:nvPr/>
        </p:nvSpPr>
        <p:spPr bwMode="auto">
          <a:xfrm>
            <a:off x="395288" y="1196975"/>
            <a:ext cx="8497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 dirty="0">
                <a:cs typeface="Arial" charset="0"/>
              </a:rPr>
              <a:t>Zusammenfassung Energieverbrauch </a:t>
            </a:r>
            <a:r>
              <a:rPr lang="de-AT" sz="2000" dirty="0" smtClean="0">
                <a:cs typeface="Arial" charset="0"/>
              </a:rPr>
              <a:t>(Wärme) </a:t>
            </a:r>
            <a:r>
              <a:rPr lang="de-AT" sz="2000" dirty="0">
                <a:cs typeface="Arial" charset="0"/>
              </a:rPr>
              <a:t>in kWh pro Jahr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069729"/>
              </p:ext>
            </p:extLst>
          </p:nvPr>
        </p:nvGraphicFramePr>
        <p:xfrm>
          <a:off x="251523" y="1898653"/>
          <a:ext cx="8359078" cy="3042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1"/>
                <a:gridCol w="992160"/>
                <a:gridCol w="501741"/>
                <a:gridCol w="1023159"/>
                <a:gridCol w="423037"/>
                <a:gridCol w="1154334"/>
                <a:gridCol w="501741"/>
                <a:gridCol w="957572"/>
                <a:gridCol w="423037"/>
                <a:gridCol w="1023159"/>
                <a:gridCol w="423037"/>
              </a:tblGrid>
              <a:tr h="553186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b="1" u="none" strike="noStrike" dirty="0">
                          <a:effectLst/>
                        </a:rPr>
                        <a:t>Energie-Träger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200" b="1" u="none" strike="noStrike" dirty="0">
                          <a:effectLst/>
                        </a:rPr>
                        <a:t>Kommune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200" b="1" u="none" strike="noStrike" dirty="0">
                          <a:effectLst/>
                        </a:rPr>
                        <a:t>%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200" b="1" u="none" strike="noStrike" dirty="0">
                          <a:effectLst/>
                        </a:rPr>
                        <a:t>Haushalt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200" b="1" u="none" strike="noStrike" dirty="0">
                          <a:effectLst/>
                        </a:rPr>
                        <a:t>%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200" b="1" u="none" strike="noStrike" dirty="0">
                          <a:effectLst/>
                        </a:rPr>
                        <a:t>Landwirtschaft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200" b="1" u="none" strike="noStrike" dirty="0">
                          <a:effectLst/>
                        </a:rPr>
                        <a:t>%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200" b="1" u="none" strike="noStrike" dirty="0">
                          <a:effectLst/>
                        </a:rPr>
                        <a:t>Gewerbe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200" b="1" u="none" strike="noStrike" dirty="0">
                          <a:effectLst/>
                        </a:rPr>
                        <a:t>%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200" b="1" u="none" strike="noStrike" dirty="0">
                          <a:effectLst/>
                        </a:rPr>
                        <a:t>Summe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200" b="1" u="none" strike="noStrike" dirty="0">
                          <a:effectLst/>
                        </a:rPr>
                        <a:t>%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1" u="none" strike="noStrike">
                          <a:effectLst/>
                        </a:rPr>
                        <a:t>Heizöl</a:t>
                      </a:r>
                      <a:endParaRPr lang="de-A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9.182.029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17%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95.214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2%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17.210.880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32%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26.488.123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23%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1" u="none" strike="noStrike">
                          <a:effectLst/>
                        </a:rPr>
                        <a:t>Kohle</a:t>
                      </a:r>
                      <a:endParaRPr lang="de-A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129.665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14.374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144.039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1" u="none" strike="noStrike">
                          <a:effectLst/>
                        </a:rPr>
                        <a:t>Gas</a:t>
                      </a:r>
                      <a:endParaRPr lang="de-A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1.190.455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53%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26.914.824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50%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309.314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5%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20.709.158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39%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49.123.751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43%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1" u="none" strike="noStrike">
                          <a:effectLst/>
                        </a:rPr>
                        <a:t>Sonne</a:t>
                      </a:r>
                      <a:endParaRPr lang="de-A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2.746.140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5%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164.629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3%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307.200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3.217.969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3%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1" u="none" strike="noStrike">
                          <a:effectLst/>
                        </a:rPr>
                        <a:t>Holz</a:t>
                      </a:r>
                      <a:endParaRPr lang="de-A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1.075.200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47%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11.431.021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21%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5.368.091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85%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3.379.202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6%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21.253.514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18%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1" u="none" strike="noStrike" dirty="0" smtClean="0">
                          <a:effectLst/>
                        </a:rPr>
                        <a:t>Nahwärme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636.647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337.857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5%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 dirty="0">
                          <a:effectLst/>
                        </a:rPr>
                        <a:t>11.056.282</a:t>
                      </a:r>
                      <a:endParaRPr lang="de-A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21%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12.030.786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1" u="none" strike="noStrike">
                          <a:effectLst/>
                        </a:rPr>
                        <a:t>Strom</a:t>
                      </a:r>
                      <a:endParaRPr lang="de-A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2.324.494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4%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553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350.976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1%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2.676.023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2%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1" u="none" strike="noStrike" dirty="0">
                          <a:effectLst/>
                        </a:rPr>
                        <a:t>Sonstige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261.116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261.116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u="none" strike="noStrike">
                          <a:effectLst/>
                        </a:rPr>
                        <a:t>0%</a:t>
                      </a:r>
                      <a:endParaRPr lang="de-A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1" u="none" strike="noStrike" dirty="0">
                          <a:effectLst/>
                        </a:rPr>
                        <a:t>Gesamt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 dirty="0">
                          <a:effectLst/>
                        </a:rPr>
                        <a:t>2.265.655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 dirty="0">
                          <a:effectLst/>
                        </a:rPr>
                        <a:t>100%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 dirty="0">
                          <a:effectLst/>
                        </a:rPr>
                        <a:t>53.625.936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 dirty="0">
                          <a:effectLst/>
                        </a:rPr>
                        <a:t>100%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 dirty="0">
                          <a:effectLst/>
                        </a:rPr>
                        <a:t>6.290.032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 dirty="0">
                          <a:effectLst/>
                        </a:rPr>
                        <a:t>100%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 dirty="0">
                          <a:effectLst/>
                        </a:rPr>
                        <a:t>53.013.698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 dirty="0">
                          <a:effectLst/>
                        </a:rPr>
                        <a:t>100%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 dirty="0">
                          <a:effectLst/>
                        </a:rPr>
                        <a:t>115.195.321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1" u="none" strike="noStrike" dirty="0">
                          <a:effectLst/>
                        </a:rPr>
                        <a:t>100%</a:t>
                      </a:r>
                      <a:endParaRPr lang="de-A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4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Bilanz</a:t>
            </a:r>
          </a:p>
        </p:txBody>
      </p:sp>
      <p:sp>
        <p:nvSpPr>
          <p:cNvPr id="44034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extfeld 4"/>
          <p:cNvSpPr txBox="1">
            <a:spLocks noChangeArrowheads="1"/>
          </p:cNvSpPr>
          <p:nvPr/>
        </p:nvSpPr>
        <p:spPr bwMode="auto">
          <a:xfrm>
            <a:off x="395288" y="1196975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Gegenüberstellung: Jahresenergieverbrauch gesamt</a:t>
            </a:r>
          </a:p>
          <a:p>
            <a:r>
              <a:rPr lang="de-AT" sz="2000">
                <a:cs typeface="Arial" charset="0"/>
              </a:rPr>
              <a:t>			   -   techn. Potential regenerativer Energieträger</a:t>
            </a:r>
          </a:p>
        </p:txBody>
      </p:sp>
      <p:graphicFrame>
        <p:nvGraphicFramePr>
          <p:cNvPr id="44064" name="Group 32"/>
          <p:cNvGraphicFramePr>
            <a:graphicFrameLocks noGrp="1"/>
          </p:cNvGraphicFramePr>
          <p:nvPr/>
        </p:nvGraphicFramePr>
        <p:xfrm>
          <a:off x="1042988" y="2205038"/>
          <a:ext cx="7416800" cy="2922589"/>
        </p:xfrm>
        <a:graphic>
          <a:graphicData uri="http://schemas.openxmlformats.org/drawingml/2006/table">
            <a:tbl>
              <a:tblPr/>
              <a:tblGrid>
                <a:gridCol w="1549400"/>
                <a:gridCol w="3124200"/>
                <a:gridCol w="27432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Jahresenergieverbrauch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Techn. Potential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reg. Energieträger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Strom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19.712.287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5.503.398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Wärme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115.195.321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31.768.449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Treibstoffe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65.022.701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Gesamt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199.930.309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37.271.846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Kommune</a:t>
            </a:r>
          </a:p>
        </p:txBody>
      </p:sp>
      <p:sp>
        <p:nvSpPr>
          <p:cNvPr id="18434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20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</p:nvPr>
        </p:nvGraphicFramePr>
        <p:xfrm>
          <a:off x="539750" y="3357563"/>
          <a:ext cx="4319588" cy="1876425"/>
        </p:xfrm>
        <a:graphic>
          <a:graphicData uri="http://schemas.openxmlformats.org/drawingml/2006/table">
            <a:tbl>
              <a:tblPr/>
              <a:tblGrid>
                <a:gridCol w="1439863"/>
                <a:gridCol w="1728787"/>
                <a:gridCol w="1150938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Bereiche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 [kWh/a]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Wärme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2.265.655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71,4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Strom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804.432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Treibstoffe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104.290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Gesamt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3.174.377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1" name="Textfeld 6"/>
          <p:cNvSpPr txBox="1">
            <a:spLocks noChangeArrowheads="1"/>
          </p:cNvSpPr>
          <p:nvPr/>
        </p:nvSpPr>
        <p:spPr bwMode="auto">
          <a:xfrm>
            <a:off x="403225" y="1860550"/>
            <a:ext cx="3887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>
                <a:cs typeface="Arial" charset="0"/>
              </a:rPr>
              <a:t>Jahresenergieverbrauch [kWh/Jahr] kommunaler Einrichtungen nach Bereichen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4788024" y="3068960"/>
          <a:ext cx="4576763" cy="343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dirty="0" smtClean="0">
                <a:latin typeface="Arial" charset="0"/>
                <a:cs typeface="Arial" charset="0"/>
              </a:rPr>
              <a:t>Arbeitsgruppen</a:t>
            </a:r>
          </a:p>
        </p:txBody>
      </p:sp>
      <p:sp>
        <p:nvSpPr>
          <p:cNvPr id="44034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extfeld 4"/>
          <p:cNvSpPr txBox="1">
            <a:spLocks noChangeArrowheads="1"/>
          </p:cNvSpPr>
          <p:nvPr/>
        </p:nvSpPr>
        <p:spPr bwMode="auto">
          <a:xfrm>
            <a:off x="1547664" y="1470263"/>
            <a:ext cx="58328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de-AT" sz="2000" b="1" dirty="0" smtClean="0">
                <a:cs typeface="Arial" charset="0"/>
              </a:rPr>
              <a:t>Wärmebedarf </a:t>
            </a:r>
            <a:r>
              <a:rPr lang="de-AT" sz="2000" dirty="0" smtClean="0">
                <a:cs typeface="Arial" charset="0"/>
              </a:rPr>
              <a:t>(Reduzieren des Energiebedarf)</a:t>
            </a:r>
            <a:endParaRPr lang="de-AT" sz="2000" dirty="0" smtClean="0"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de-AT" sz="2000" b="1" dirty="0">
                <a:cs typeface="Arial" charset="0"/>
              </a:rPr>
              <a:t>Strombedarf </a:t>
            </a:r>
            <a:r>
              <a:rPr lang="de-AT" sz="2000" dirty="0">
                <a:cs typeface="Arial" charset="0"/>
              </a:rPr>
              <a:t>(Reduzieren </a:t>
            </a:r>
            <a:r>
              <a:rPr lang="de-AT" sz="2000" dirty="0" smtClean="0">
                <a:cs typeface="Arial" charset="0"/>
              </a:rPr>
              <a:t>/ Begrenzen des </a:t>
            </a:r>
            <a:r>
              <a:rPr lang="de-AT" sz="2000" dirty="0">
                <a:cs typeface="Arial" charset="0"/>
              </a:rPr>
              <a:t>Energiebedarf)</a:t>
            </a:r>
            <a:endParaRPr lang="de-AT" sz="2000" dirty="0" smtClean="0"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de-AT" sz="2000" b="1" dirty="0" smtClean="0">
                <a:cs typeface="Arial" charset="0"/>
              </a:rPr>
              <a:t>Mobilität </a:t>
            </a:r>
            <a:r>
              <a:rPr lang="de-AT" sz="2000" dirty="0" smtClean="0">
                <a:cs typeface="Arial" charset="0"/>
              </a:rPr>
              <a:t>(Ersatzsysteme, Effizienzsteigerung)</a:t>
            </a:r>
            <a:endParaRPr lang="de-AT" sz="2000" dirty="0" smtClean="0"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de-AT" sz="2000" b="1" dirty="0" smtClean="0">
                <a:cs typeface="Arial" charset="0"/>
              </a:rPr>
              <a:t>Energie-Produktion</a:t>
            </a:r>
            <a:r>
              <a:rPr lang="de-AT" sz="2000" dirty="0" smtClean="0">
                <a:cs typeface="Arial" charset="0"/>
              </a:rPr>
              <a:t> (Was kann und will St. Florian leisten?)</a:t>
            </a:r>
            <a:endParaRPr lang="de-AT" sz="2000" dirty="0" smtClean="0"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de-AT" sz="2000" b="1" dirty="0" smtClean="0">
                <a:cs typeface="Arial" charset="0"/>
              </a:rPr>
              <a:t>System/Marketing </a:t>
            </a:r>
            <a:r>
              <a:rPr lang="de-AT" sz="2000" dirty="0" smtClean="0">
                <a:cs typeface="Arial" charset="0"/>
              </a:rPr>
              <a:t>(Energiewandel verankern und auf eine breite Basis stellen)</a:t>
            </a:r>
            <a:endParaRPr lang="de-AT" sz="2000" dirty="0">
              <a:cs typeface="Arial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08260"/>
              </p:ext>
            </p:extLst>
          </p:nvPr>
        </p:nvGraphicFramePr>
        <p:xfrm>
          <a:off x="251519" y="4221087"/>
          <a:ext cx="8435282" cy="1656185"/>
        </p:xfrm>
        <a:graphic>
          <a:graphicData uri="http://schemas.openxmlformats.org/drawingml/2006/table">
            <a:tbl>
              <a:tblPr/>
              <a:tblGrid>
                <a:gridCol w="1157315"/>
                <a:gridCol w="1384007"/>
                <a:gridCol w="1384007"/>
                <a:gridCol w="1384007"/>
                <a:gridCol w="1586835"/>
                <a:gridCol w="1539111"/>
              </a:tblGrid>
              <a:tr h="33123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Sektor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Wärmebedarf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Strombedarf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Mobilität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Energie-Produktion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System/Marketing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Kommune</a:t>
                      </a:r>
                    </a:p>
                  </a:txBody>
                  <a:tcPr marL="8730" marR="8730" marT="8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Haushalte</a:t>
                      </a:r>
                    </a:p>
                  </a:txBody>
                  <a:tcPr marL="8730" marR="8730" marT="8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Lw. Haushalte</a:t>
                      </a:r>
                    </a:p>
                  </a:txBody>
                  <a:tcPr marL="8730" marR="8730" marT="8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Gewerbe</a:t>
                      </a:r>
                    </a:p>
                  </a:txBody>
                  <a:tcPr marL="8730" marR="8730" marT="8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Ziele und Maßnahmen</a:t>
                      </a:r>
                    </a:p>
                  </a:txBody>
                  <a:tcPr marL="8730" marR="8730" marT="8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8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eaLnBrk="1" hangingPunct="1"/>
            <a:r>
              <a:rPr lang="de-AT" sz="3200" b="1" dirty="0" smtClean="0">
                <a:latin typeface="Arial" charset="0"/>
                <a:cs typeface="Arial" charset="0"/>
              </a:rPr>
              <a:t>Arbeitsinhalt der Arbeitsgruppen</a:t>
            </a:r>
          </a:p>
        </p:txBody>
      </p:sp>
      <p:sp>
        <p:nvSpPr>
          <p:cNvPr id="44034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extfeld 4"/>
          <p:cNvSpPr txBox="1">
            <a:spLocks noChangeArrowheads="1"/>
          </p:cNvSpPr>
          <p:nvPr/>
        </p:nvSpPr>
        <p:spPr bwMode="auto">
          <a:xfrm>
            <a:off x="1259632" y="1628800"/>
            <a:ext cx="65527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2000" dirty="0" smtClean="0">
                <a:cs typeface="Arial" charset="0"/>
              </a:rPr>
              <a:t>1)Festsetzen der Ziele</a:t>
            </a:r>
          </a:p>
          <a:p>
            <a:pPr marL="342900" indent="-342900">
              <a:buFontTx/>
              <a:buChar char="-"/>
            </a:pPr>
            <a:endParaRPr lang="de-AT" sz="2000" dirty="0" smtClean="0">
              <a:cs typeface="Arial" charset="0"/>
            </a:endParaRPr>
          </a:p>
          <a:p>
            <a:endParaRPr lang="de-AT" sz="2000" dirty="0">
              <a:cs typeface="Arial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7764"/>
            <a:ext cx="8710581" cy="212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6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eaLnBrk="1" hangingPunct="1"/>
            <a:r>
              <a:rPr lang="de-AT" sz="3200" b="1" dirty="0" smtClean="0">
                <a:latin typeface="Arial" charset="0"/>
                <a:cs typeface="Arial" charset="0"/>
              </a:rPr>
              <a:t>Arbeitsinhalt </a:t>
            </a:r>
            <a:r>
              <a:rPr lang="de-AT" sz="3200" b="1" dirty="0" err="1" smtClean="0">
                <a:latin typeface="Arial" charset="0"/>
                <a:cs typeface="Arial" charset="0"/>
              </a:rPr>
              <a:t>derArbeitsgruppen</a:t>
            </a:r>
            <a:endParaRPr lang="de-AT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44034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extfeld 4"/>
          <p:cNvSpPr txBox="1">
            <a:spLocks noChangeArrowheads="1"/>
          </p:cNvSpPr>
          <p:nvPr/>
        </p:nvSpPr>
        <p:spPr bwMode="auto">
          <a:xfrm>
            <a:off x="1259632" y="1268760"/>
            <a:ext cx="65527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AT" sz="2000" dirty="0" smtClean="0">
              <a:cs typeface="Arial" charset="0"/>
            </a:endParaRPr>
          </a:p>
          <a:p>
            <a:pPr marL="342900" indent="-342900">
              <a:buFontTx/>
              <a:buChar char="-"/>
            </a:pPr>
            <a:endParaRPr lang="de-AT" sz="2000" dirty="0" smtClean="0">
              <a:cs typeface="Arial" charset="0"/>
            </a:endParaRPr>
          </a:p>
          <a:p>
            <a:r>
              <a:rPr lang="de-AT" sz="2000" dirty="0" smtClean="0">
                <a:cs typeface="Arial" charset="0"/>
              </a:rPr>
              <a:t>2) Erarbeiten von Maßnahmen zur Erreichung der Ziele</a:t>
            </a:r>
            <a:endParaRPr lang="de-AT" sz="2000" dirty="0">
              <a:cs typeface="Arial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22215"/>
            <a:ext cx="70104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8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eaLnBrk="1" hangingPunct="1"/>
            <a:r>
              <a:rPr lang="de-AT" sz="3200" b="1" dirty="0" smtClean="0">
                <a:latin typeface="Arial" charset="0"/>
                <a:cs typeface="Arial" charset="0"/>
              </a:rPr>
              <a:t>Bericht</a:t>
            </a:r>
          </a:p>
        </p:txBody>
      </p:sp>
      <p:sp>
        <p:nvSpPr>
          <p:cNvPr id="44034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extfeld 4"/>
          <p:cNvSpPr txBox="1">
            <a:spLocks noChangeArrowheads="1"/>
          </p:cNvSpPr>
          <p:nvPr/>
        </p:nvSpPr>
        <p:spPr bwMode="auto">
          <a:xfrm>
            <a:off x="1187624" y="1308825"/>
            <a:ext cx="6552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AT" sz="2000" dirty="0" smtClean="0">
                <a:cs typeface="Arial" charset="0"/>
              </a:rPr>
              <a:t>Erhebung, Potentiale, Ziele, Maßnahmen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427972" cy="39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eaLnBrk="1" hangingPunct="1"/>
            <a:r>
              <a:rPr lang="de-AT" sz="3200" b="1" dirty="0" smtClean="0">
                <a:latin typeface="Arial" charset="0"/>
                <a:cs typeface="Arial" charset="0"/>
              </a:rPr>
              <a:t>Programm</a:t>
            </a:r>
          </a:p>
        </p:txBody>
      </p:sp>
      <p:sp>
        <p:nvSpPr>
          <p:cNvPr id="3" name="Rechteck 2"/>
          <p:cNvSpPr/>
          <p:nvPr/>
        </p:nvSpPr>
        <p:spPr>
          <a:xfrm>
            <a:off x="1619672" y="2136339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AT" dirty="0" smtClean="0"/>
              <a:t>- Begrüßung</a:t>
            </a:r>
            <a:endParaRPr lang="de-AT" dirty="0"/>
          </a:p>
          <a:p>
            <a:pPr lvl="0"/>
            <a:r>
              <a:rPr lang="de-AT" dirty="0" smtClean="0"/>
              <a:t>- Kurze </a:t>
            </a:r>
            <a:r>
              <a:rPr lang="de-AT" dirty="0"/>
              <a:t>Präsentation der Ergebnisse</a:t>
            </a:r>
          </a:p>
          <a:p>
            <a:pPr lvl="0"/>
            <a:r>
              <a:rPr lang="de-AT" dirty="0" smtClean="0"/>
              <a:t>- Erläuterung </a:t>
            </a:r>
            <a:r>
              <a:rPr lang="de-AT" dirty="0"/>
              <a:t>der weiteren Arbeitsweise und </a:t>
            </a:r>
            <a:r>
              <a:rPr lang="de-AT" dirty="0" smtClean="0"/>
              <a:t>Prozesses 	(</a:t>
            </a:r>
            <a:r>
              <a:rPr lang="de-AT" dirty="0"/>
              <a:t>Ziele, Maßnahmen, </a:t>
            </a:r>
            <a:r>
              <a:rPr lang="de-AT" dirty="0" smtClean="0"/>
              <a:t>Bereiche </a:t>
            </a:r>
            <a:r>
              <a:rPr lang="de-AT" dirty="0"/>
              <a:t>der Arbeitsgruppen)</a:t>
            </a:r>
          </a:p>
          <a:p>
            <a:pPr lvl="0"/>
            <a:r>
              <a:rPr lang="de-AT" dirty="0" smtClean="0"/>
              <a:t>- Einteilung </a:t>
            </a:r>
            <a:r>
              <a:rPr lang="de-AT" dirty="0"/>
              <a:t>der Arbeitsgruppen</a:t>
            </a:r>
          </a:p>
          <a:p>
            <a:pPr lvl="0"/>
            <a:r>
              <a:rPr lang="de-AT" dirty="0" smtClean="0"/>
              <a:t>- Erste </a:t>
            </a:r>
            <a:r>
              <a:rPr lang="de-AT" dirty="0"/>
              <a:t>Arbeitseinheit der Arbeitsgruppe</a:t>
            </a:r>
          </a:p>
          <a:p>
            <a:pPr lvl="0"/>
            <a:r>
              <a:rPr lang="de-AT" dirty="0" smtClean="0"/>
              <a:t>- Präsentationen </a:t>
            </a:r>
            <a:r>
              <a:rPr lang="de-AT" dirty="0"/>
              <a:t>der einzelnen Arbeitsgruppen</a:t>
            </a:r>
          </a:p>
        </p:txBody>
      </p:sp>
    </p:spTree>
    <p:extLst>
      <p:ext uri="{BB962C8B-B14F-4D97-AF65-F5344CB8AC3E}">
        <p14:creationId xmlns:p14="http://schemas.microsoft.com/office/powerpoint/2010/main" val="4251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Kommune</a:t>
            </a:r>
          </a:p>
        </p:txBody>
      </p:sp>
      <p:sp>
        <p:nvSpPr>
          <p:cNvPr id="19458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</p:nvPr>
        </p:nvGraphicFramePr>
        <p:xfrm>
          <a:off x="1941513" y="2852738"/>
          <a:ext cx="5260975" cy="3143250"/>
        </p:xfrm>
        <a:graphic>
          <a:graphicData uri="http://schemas.openxmlformats.org/drawingml/2006/table">
            <a:tbl>
              <a:tblPr/>
              <a:tblGrid>
                <a:gridCol w="1876425"/>
                <a:gridCol w="2159000"/>
                <a:gridCol w="1225550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Energieträger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 [kWh/a]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Heizöl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Kohle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1.190.455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52,5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Sonne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Holz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1.075.200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Nahwärme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Strom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Sonstige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Summe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2.265.655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05" name="Textfeld 3"/>
          <p:cNvSpPr txBox="1">
            <a:spLocks noChangeArrowheads="1"/>
          </p:cNvSpPr>
          <p:nvPr/>
        </p:nvSpPr>
        <p:spPr bwMode="auto">
          <a:xfrm>
            <a:off x="442913" y="1773238"/>
            <a:ext cx="5641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Energieverbrauch [kWh/a] kommunaler Einrichtungen für Wärme-Erzeugung nach Energieträgern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Haushalte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1"/>
          </p:nvPr>
        </p:nvGraphicFramePr>
        <p:xfrm>
          <a:off x="504825" y="3357563"/>
          <a:ext cx="4083050" cy="1876425"/>
        </p:xfrm>
        <a:graphic>
          <a:graphicData uri="http://schemas.openxmlformats.org/drawingml/2006/table">
            <a:tbl>
              <a:tblPr/>
              <a:tblGrid>
                <a:gridCol w="1562100"/>
                <a:gridCol w="1601788"/>
                <a:gridCol w="919162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Energieträger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 [kWh/a]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Fossile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77.088.086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Atomare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167.035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Erneuerbare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25.085.373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Gesamt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102.340.494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8" name="Rechteck 6"/>
          <p:cNvSpPr>
            <a:spLocks noChangeArrowheads="1"/>
          </p:cNvSpPr>
          <p:nvPr/>
        </p:nvSpPr>
        <p:spPr bwMode="auto">
          <a:xfrm>
            <a:off x="454025" y="184467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Jahresenergieverbrauch [kWh/Jahr] privater Haushalte nach Art der Energieträger</a:t>
            </a: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2"/>
          </p:nvPr>
        </p:nvGraphicFramePr>
        <p:xfrm>
          <a:off x="4755704" y="1818926"/>
          <a:ext cx="4388296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Haushalte</a:t>
            </a:r>
          </a:p>
        </p:txBody>
      </p:sp>
      <p:sp>
        <p:nvSpPr>
          <p:cNvPr id="21506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20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</p:nvPr>
        </p:nvGraphicFramePr>
        <p:xfrm>
          <a:off x="539750" y="3357563"/>
          <a:ext cx="4319588" cy="1876425"/>
        </p:xfrm>
        <a:graphic>
          <a:graphicData uri="http://schemas.openxmlformats.org/drawingml/2006/table">
            <a:tbl>
              <a:tblPr/>
              <a:tblGrid>
                <a:gridCol w="1439863"/>
                <a:gridCol w="1728787"/>
                <a:gridCol w="1150938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Bereiche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 [kWh/a]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Wärme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53.625.936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52,4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Strom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10.825.635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Treibstoffe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37.888.923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Gesamt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102.340.494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4764480" y="1860846"/>
          <a:ext cx="4388400" cy="47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34" name="Textfeld 6"/>
          <p:cNvSpPr txBox="1">
            <a:spLocks noChangeArrowheads="1"/>
          </p:cNvSpPr>
          <p:nvPr/>
        </p:nvSpPr>
        <p:spPr bwMode="auto">
          <a:xfrm>
            <a:off x="403225" y="1860550"/>
            <a:ext cx="3887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>
                <a:cs typeface="Arial" charset="0"/>
              </a:rPr>
              <a:t>Jahresenergieverbrauch [kWh/Jahr] privater Haushalte nach Bereichen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Haushalte</a:t>
            </a:r>
          </a:p>
        </p:txBody>
      </p:sp>
      <p:sp>
        <p:nvSpPr>
          <p:cNvPr id="22530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</p:nvPr>
        </p:nvGraphicFramePr>
        <p:xfrm>
          <a:off x="1941513" y="2852738"/>
          <a:ext cx="5260975" cy="3143250"/>
        </p:xfrm>
        <a:graphic>
          <a:graphicData uri="http://schemas.openxmlformats.org/drawingml/2006/table">
            <a:tbl>
              <a:tblPr/>
              <a:tblGrid>
                <a:gridCol w="1876425"/>
                <a:gridCol w="2159000"/>
                <a:gridCol w="1225550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Energieträger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Energie [kWh/a]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Heizöl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9.182.029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Kohle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129.665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26.914.824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Sonne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2.746.140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Holz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11.431.021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Nahwärme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636.647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Strom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2.324.494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Sonstige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261.116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Summe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53.625.936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77" name="Textfeld 3"/>
          <p:cNvSpPr txBox="1">
            <a:spLocks noChangeArrowheads="1"/>
          </p:cNvSpPr>
          <p:nvPr/>
        </p:nvSpPr>
        <p:spPr bwMode="auto">
          <a:xfrm>
            <a:off x="442913" y="1773238"/>
            <a:ext cx="5641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Energieverbrauch [kWh/a] privater Haushalte für Wärme-Erzeugung nach Energieträgern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Haushalte</a:t>
            </a:r>
          </a:p>
        </p:txBody>
      </p:sp>
      <p:sp>
        <p:nvSpPr>
          <p:cNvPr id="23554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AT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feld 3"/>
          <p:cNvSpPr txBox="1">
            <a:spLocks noChangeArrowheads="1"/>
          </p:cNvSpPr>
          <p:nvPr/>
        </p:nvSpPr>
        <p:spPr bwMode="auto">
          <a:xfrm>
            <a:off x="442913" y="1773238"/>
            <a:ext cx="8666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>
                <a:cs typeface="Arial" charset="0"/>
              </a:rPr>
              <a:t>Energieverbrauch [kWh/a] privater Haushalte für Wärme-Erzeugung nach Energieträgern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/>
        </p:nvGraphicFramePr>
        <p:xfrm>
          <a:off x="1331640" y="2636912"/>
          <a:ext cx="6304955" cy="3600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b="1" smtClean="0">
                <a:latin typeface="Arial" charset="0"/>
                <a:cs typeface="Arial" charset="0"/>
              </a:rPr>
              <a:t>Haushalte</a:t>
            </a: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106595"/>
              </p:ext>
            </p:extLst>
          </p:nvPr>
        </p:nvGraphicFramePr>
        <p:xfrm>
          <a:off x="1979713" y="2420888"/>
          <a:ext cx="4824536" cy="2304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19"/>
                <a:gridCol w="825218"/>
                <a:gridCol w="1118999"/>
              </a:tblGrid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1" u="none" strike="noStrike" dirty="0">
                          <a:effectLst/>
                        </a:rPr>
                        <a:t>Allgemeine Daten</a:t>
                      </a:r>
                      <a:endParaRPr lang="de-AT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600" u="none" strike="noStrike">
                          <a:effectLst/>
                        </a:rPr>
                        <a:t> </a:t>
                      </a:r>
                      <a:endParaRPr lang="de-AT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u="none" strike="noStrike">
                          <a:effectLst/>
                        </a:rPr>
                        <a:t> </a:t>
                      </a:r>
                      <a:endParaRPr lang="de-AT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u="none" strike="noStrike">
                          <a:effectLst/>
                        </a:rPr>
                        <a:t> </a:t>
                      </a:r>
                      <a:endParaRPr lang="de-A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600" u="none" strike="noStrike">
                          <a:effectLst/>
                        </a:rPr>
                        <a:t> </a:t>
                      </a:r>
                      <a:endParaRPr lang="de-A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u="none" strike="noStrike">
                          <a:effectLst/>
                        </a:rPr>
                        <a:t> </a:t>
                      </a:r>
                      <a:endParaRPr lang="de-A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970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u="none" strike="noStrike" dirty="0" err="1">
                          <a:effectLst/>
                        </a:rPr>
                        <a:t>Th</a:t>
                      </a:r>
                      <a:r>
                        <a:rPr lang="de-AT" sz="1600" u="none" strike="noStrike" dirty="0">
                          <a:effectLst/>
                        </a:rPr>
                        <a:t>. Solarfläche (m²)</a:t>
                      </a:r>
                      <a:endParaRPr lang="de-AT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600" u="none" strike="noStrike">
                          <a:effectLst/>
                        </a:rPr>
                        <a:t>[m</a:t>
                      </a:r>
                      <a:r>
                        <a:rPr lang="de-AT" sz="1600" u="none" strike="noStrike" baseline="30000">
                          <a:effectLst/>
                        </a:rPr>
                        <a:t>2</a:t>
                      </a:r>
                      <a:r>
                        <a:rPr lang="de-AT" sz="1600" u="none" strike="noStrike">
                          <a:effectLst/>
                        </a:rPr>
                        <a:t>]</a:t>
                      </a:r>
                      <a:endParaRPr lang="de-A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u="none" strike="noStrike">
                          <a:effectLst/>
                        </a:rPr>
                        <a:t>6.918</a:t>
                      </a:r>
                      <a:endParaRPr lang="de-A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u="none" strike="noStrike">
                          <a:effectLst/>
                        </a:rPr>
                        <a:t>Summe Fahrleistung</a:t>
                      </a:r>
                      <a:endParaRPr lang="de-AT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600" u="none" strike="noStrike">
                          <a:effectLst/>
                        </a:rPr>
                        <a:t>[km]</a:t>
                      </a:r>
                      <a:endParaRPr lang="de-A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u="none" strike="noStrike">
                          <a:effectLst/>
                        </a:rPr>
                        <a:t>53.820.356</a:t>
                      </a:r>
                      <a:endParaRPr lang="de-A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u="none" strike="noStrike">
                          <a:effectLst/>
                        </a:rPr>
                        <a:t>Stromverbrauch / Person</a:t>
                      </a:r>
                      <a:endParaRPr lang="de-AT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600" u="none" strike="noStrike">
                          <a:effectLst/>
                        </a:rPr>
                        <a:t>[kWh]</a:t>
                      </a:r>
                      <a:endParaRPr lang="de-A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u="none" strike="noStrike">
                          <a:effectLst/>
                        </a:rPr>
                        <a:t>1.910</a:t>
                      </a:r>
                      <a:endParaRPr lang="de-A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u="none" strike="noStrike">
                          <a:effectLst/>
                        </a:rPr>
                        <a:t>Fahrleistung /Haushalt</a:t>
                      </a:r>
                      <a:endParaRPr lang="de-AT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600" u="none" strike="noStrike" dirty="0">
                          <a:effectLst/>
                        </a:rPr>
                        <a:t>[km]</a:t>
                      </a:r>
                      <a:endParaRPr lang="de-AT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u="none" strike="noStrike" dirty="0">
                          <a:effectLst/>
                        </a:rPr>
                        <a:t>21.978</a:t>
                      </a:r>
                      <a:endParaRPr lang="de-AT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hoeb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1387</Words>
  <Application>Microsoft Office PowerPoint</Application>
  <PresentationFormat>Bildschirmpräsentation (4:3)</PresentationFormat>
  <Paragraphs>916</Paragraphs>
  <Slides>34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6" baseType="lpstr">
      <vt:lpstr>Larissa</vt:lpstr>
      <vt:lpstr>Microsoft Excel-Diagramm</vt:lpstr>
      <vt:lpstr>Rücklauf</vt:lpstr>
      <vt:lpstr>Kommune</vt:lpstr>
      <vt:lpstr>Kommune</vt:lpstr>
      <vt:lpstr>Kommune</vt:lpstr>
      <vt:lpstr>Haushalte</vt:lpstr>
      <vt:lpstr>Haushalte</vt:lpstr>
      <vt:lpstr>Haushalte</vt:lpstr>
      <vt:lpstr>Haushalte</vt:lpstr>
      <vt:lpstr>Haushalte</vt:lpstr>
      <vt:lpstr>Landwirtschaft</vt:lpstr>
      <vt:lpstr>Landwirtschaft</vt:lpstr>
      <vt:lpstr>Landwirtschaft</vt:lpstr>
      <vt:lpstr>Landwirtschaft</vt:lpstr>
      <vt:lpstr>Gewerbe</vt:lpstr>
      <vt:lpstr>Gewerbe</vt:lpstr>
      <vt:lpstr>Gewerbe</vt:lpstr>
      <vt:lpstr>Gewerbe</vt:lpstr>
      <vt:lpstr>Gesamt</vt:lpstr>
      <vt:lpstr>Gesamt</vt:lpstr>
      <vt:lpstr>Gesamt</vt:lpstr>
      <vt:lpstr>Gesamt</vt:lpstr>
      <vt:lpstr>Gesamt</vt:lpstr>
      <vt:lpstr>Gesamt</vt:lpstr>
      <vt:lpstr>Potential</vt:lpstr>
      <vt:lpstr>Potential</vt:lpstr>
      <vt:lpstr>Programm</vt:lpstr>
      <vt:lpstr>Bilanz</vt:lpstr>
      <vt:lpstr>Bilanz</vt:lpstr>
      <vt:lpstr>Bilanz</vt:lpstr>
      <vt:lpstr>Arbeitsgruppen</vt:lpstr>
      <vt:lpstr>Arbeitsinhalt der Arbeitsgruppen</vt:lpstr>
      <vt:lpstr>Arbeitsinhalt derArbeitsgruppen</vt:lpstr>
      <vt:lpstr>Bericht</vt:lpstr>
      <vt:lpstr>Programm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weiermaier</dc:creator>
  <cp:lastModifiedBy>Laptop_Christian</cp:lastModifiedBy>
  <cp:revision>285</cp:revision>
  <dcterms:created xsi:type="dcterms:W3CDTF">2012-01-10T10:51:44Z</dcterms:created>
  <dcterms:modified xsi:type="dcterms:W3CDTF">2012-03-29T14:09:28Z</dcterms:modified>
</cp:coreProperties>
</file>